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84" r:id="rId3"/>
    <p:sldId id="280" r:id="rId4"/>
    <p:sldId id="318" r:id="rId5"/>
    <p:sldId id="367" r:id="rId6"/>
    <p:sldId id="290" r:id="rId7"/>
    <p:sldId id="473" r:id="rId8"/>
    <p:sldId id="369" r:id="rId9"/>
    <p:sldId id="368" r:id="rId10"/>
    <p:sldId id="370" r:id="rId11"/>
    <p:sldId id="371" r:id="rId12"/>
    <p:sldId id="372" r:id="rId13"/>
    <p:sldId id="373" r:id="rId14"/>
    <p:sldId id="483" r:id="rId15"/>
    <p:sldId id="474" r:id="rId16"/>
    <p:sldId id="374" r:id="rId17"/>
    <p:sldId id="376" r:id="rId18"/>
    <p:sldId id="484" r:id="rId19"/>
    <p:sldId id="476" r:id="rId20"/>
    <p:sldId id="377" r:id="rId21"/>
    <p:sldId id="378" r:id="rId22"/>
    <p:sldId id="379" r:id="rId23"/>
    <p:sldId id="375" r:id="rId24"/>
    <p:sldId id="380" r:id="rId25"/>
    <p:sldId id="489" r:id="rId26"/>
    <p:sldId id="403" r:id="rId27"/>
    <p:sldId id="475" r:id="rId28"/>
    <p:sldId id="443" r:id="rId29"/>
    <p:sldId id="488" r:id="rId30"/>
    <p:sldId id="285" r:id="rId31"/>
    <p:sldId id="404" r:id="rId32"/>
    <p:sldId id="477" r:id="rId33"/>
    <p:sldId id="348" r:id="rId34"/>
    <p:sldId id="405" r:id="rId35"/>
    <p:sldId id="352" r:id="rId36"/>
    <p:sldId id="287" r:id="rId37"/>
    <p:sldId id="478" r:id="rId38"/>
    <p:sldId id="353" r:id="rId39"/>
    <p:sldId id="406" r:id="rId40"/>
    <p:sldId id="479" r:id="rId41"/>
    <p:sldId id="407" r:id="rId42"/>
    <p:sldId id="382" r:id="rId43"/>
    <p:sldId id="408" r:id="rId44"/>
    <p:sldId id="409" r:id="rId45"/>
    <p:sldId id="410" r:id="rId46"/>
    <p:sldId id="411" r:id="rId47"/>
    <p:sldId id="328" r:id="rId48"/>
    <p:sldId id="329" r:id="rId49"/>
    <p:sldId id="412" r:id="rId50"/>
    <p:sldId id="281" r:id="rId51"/>
    <p:sldId id="416" r:id="rId52"/>
    <p:sldId id="415" r:id="rId53"/>
    <p:sldId id="480" r:id="rId54"/>
    <p:sldId id="330" r:id="rId55"/>
    <p:sldId id="332" r:id="rId56"/>
    <p:sldId id="419" r:id="rId57"/>
    <p:sldId id="418" r:id="rId58"/>
    <p:sldId id="420" r:id="rId59"/>
    <p:sldId id="486" r:id="rId60"/>
    <p:sldId id="421" r:id="rId61"/>
    <p:sldId id="487" r:id="rId62"/>
    <p:sldId id="422" r:id="rId63"/>
    <p:sldId id="481" r:id="rId64"/>
    <p:sldId id="423" r:id="rId65"/>
    <p:sldId id="485" r:id="rId66"/>
    <p:sldId id="384" r:id="rId67"/>
    <p:sldId id="468" r:id="rId68"/>
    <p:sldId id="389" r:id="rId69"/>
    <p:sldId id="390" r:id="rId70"/>
    <p:sldId id="391" r:id="rId71"/>
    <p:sldId id="469" r:id="rId72"/>
    <p:sldId id="482" r:id="rId7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C77E4FC3-1BF5-41EA-B9D8-4D6B21FCF36C}">
          <p14:sldIdLst>
            <p14:sldId id="256"/>
            <p14:sldId id="284"/>
            <p14:sldId id="280"/>
            <p14:sldId id="318"/>
            <p14:sldId id="367"/>
            <p14:sldId id="290"/>
            <p14:sldId id="473"/>
            <p14:sldId id="369"/>
            <p14:sldId id="368"/>
            <p14:sldId id="370"/>
            <p14:sldId id="371"/>
            <p14:sldId id="372"/>
            <p14:sldId id="373"/>
            <p14:sldId id="483"/>
            <p14:sldId id="474"/>
            <p14:sldId id="374"/>
            <p14:sldId id="376"/>
            <p14:sldId id="484"/>
            <p14:sldId id="476"/>
            <p14:sldId id="377"/>
            <p14:sldId id="378"/>
            <p14:sldId id="379"/>
            <p14:sldId id="375"/>
            <p14:sldId id="380"/>
            <p14:sldId id="489"/>
            <p14:sldId id="403"/>
            <p14:sldId id="475"/>
            <p14:sldId id="443"/>
            <p14:sldId id="488"/>
            <p14:sldId id="285"/>
            <p14:sldId id="404"/>
            <p14:sldId id="477"/>
            <p14:sldId id="348"/>
            <p14:sldId id="405"/>
            <p14:sldId id="352"/>
            <p14:sldId id="287"/>
            <p14:sldId id="478"/>
            <p14:sldId id="353"/>
            <p14:sldId id="406"/>
            <p14:sldId id="479"/>
            <p14:sldId id="407"/>
            <p14:sldId id="382"/>
            <p14:sldId id="408"/>
            <p14:sldId id="409"/>
            <p14:sldId id="410"/>
            <p14:sldId id="411"/>
            <p14:sldId id="328"/>
            <p14:sldId id="329"/>
            <p14:sldId id="412"/>
            <p14:sldId id="281"/>
            <p14:sldId id="416"/>
            <p14:sldId id="415"/>
            <p14:sldId id="480"/>
            <p14:sldId id="330"/>
            <p14:sldId id="332"/>
            <p14:sldId id="419"/>
            <p14:sldId id="418"/>
            <p14:sldId id="420"/>
            <p14:sldId id="486"/>
            <p14:sldId id="421"/>
            <p14:sldId id="487"/>
            <p14:sldId id="422"/>
            <p14:sldId id="481"/>
            <p14:sldId id="423"/>
            <p14:sldId id="485"/>
            <p14:sldId id="384"/>
            <p14:sldId id="468"/>
            <p14:sldId id="389"/>
            <p14:sldId id="390"/>
            <p14:sldId id="391"/>
            <p14:sldId id="469"/>
            <p14:sldId id="482"/>
          </p14:sldIdLst>
        </p14:section>
        <p14:section name="Раздел без заголовка" id="{98549365-87A4-4E30-A7CA-FE52EC9F0283}">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536"/>
    <a:srgbClr val="4747D4"/>
    <a:srgbClr val="F92D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1" autoAdjust="0"/>
    <p:restoredTop sz="97331" autoAdjust="0"/>
  </p:normalViewPr>
  <p:slideViewPr>
    <p:cSldViewPr snapToGrid="0">
      <p:cViewPr varScale="1">
        <p:scale>
          <a:sx n="86" d="100"/>
          <a:sy n="86" d="100"/>
        </p:scale>
        <p:origin x="-792" y="-77"/>
      </p:cViewPr>
      <p:guideLst>
        <p:guide orient="horz" pos="2160"/>
        <p:guide pos="3840"/>
      </p:guideLst>
    </p:cSldViewPr>
  </p:slideViewPr>
  <p:outlineViewPr>
    <p:cViewPr>
      <p:scale>
        <a:sx n="33" d="100"/>
        <a:sy n="33" d="100"/>
      </p:scale>
      <p:origin x="0" y="74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C8DD7-68AF-4AC1-9B66-2634712A2EF3}" type="datetimeFigureOut">
              <a:rPr lang="ru-RU" smtClean="0"/>
              <a:t>03.12.2022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DCECF-CFB0-49B7-845D-35CA7B90EDBD}" type="slidenum">
              <a:rPr lang="ru-RU" smtClean="0"/>
              <a:t>‹#›</a:t>
            </a:fld>
            <a:endParaRPr lang="ru-RU"/>
          </a:p>
        </p:txBody>
      </p:sp>
    </p:spTree>
    <p:extLst>
      <p:ext uri="{BB962C8B-B14F-4D97-AF65-F5344CB8AC3E}">
        <p14:creationId xmlns:p14="http://schemas.microsoft.com/office/powerpoint/2010/main" val="1301232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5467F9D-3964-41EC-8F8E-F0E8A92A459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083CE9D1-6B7B-42EE-A91D-C2E59854D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2DE26656-9A2E-434A-9DCC-DFEA071749DC}"/>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5" name="Нижний колонтитул 4">
            <a:extLst>
              <a:ext uri="{FF2B5EF4-FFF2-40B4-BE49-F238E27FC236}">
                <a16:creationId xmlns="" xmlns:a16="http://schemas.microsoft.com/office/drawing/2014/main" id="{6F767367-AA93-4004-9303-0235CD9E7BB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580072D6-098D-4639-A625-6DAEE1E360B0}"/>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305176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8807589-22F6-413D-8FCA-138F97B360A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EA9B8728-3010-4A89-BD7A-02B32BE74A4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6F9C9D67-81AA-418F-A779-6AEF1278C4A3}"/>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5" name="Нижний колонтитул 4">
            <a:extLst>
              <a:ext uri="{FF2B5EF4-FFF2-40B4-BE49-F238E27FC236}">
                <a16:creationId xmlns="" xmlns:a16="http://schemas.microsoft.com/office/drawing/2014/main" id="{E00E6011-F454-4648-8111-5F822617CEC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2062A32D-F06A-4C15-BB63-EC914719DC3B}"/>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2693341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EE4A3D73-5F1A-4A9F-A7A9-53B27E9EDAA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EEA3AF51-6EF4-41D1-9D05-74C5D2CB5738}"/>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41BAF79E-FFA5-42A1-89C0-4D8C00D66134}"/>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5" name="Нижний колонтитул 4">
            <a:extLst>
              <a:ext uri="{FF2B5EF4-FFF2-40B4-BE49-F238E27FC236}">
                <a16:creationId xmlns="" xmlns:a16="http://schemas.microsoft.com/office/drawing/2014/main" id="{49821C82-8EB2-4581-9B6F-290E856A1D8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E9DB6178-5280-4AE4-85B7-BB073C73E8A3}"/>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48634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D8C0869-B0EA-426D-A3CB-537AF2CBD21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6AAB5518-3320-4214-BCB0-FE79E167560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8DCE179-9909-4149-8167-492F52E3962F}"/>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5" name="Нижний колонтитул 4">
            <a:extLst>
              <a:ext uri="{FF2B5EF4-FFF2-40B4-BE49-F238E27FC236}">
                <a16:creationId xmlns="" xmlns:a16="http://schemas.microsoft.com/office/drawing/2014/main" id="{F35F16A5-EF36-4F34-B611-2D5768690F2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4B5CB30A-27AC-486A-8411-B3781259F57E}"/>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298585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76913D2-E4BF-457D-8EDA-DC58644996A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A5F318CB-6F5C-452D-93EA-2C1DB1AFEF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C5AAD86F-7700-4829-B814-C729033E7E03}"/>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5" name="Нижний колонтитул 4">
            <a:extLst>
              <a:ext uri="{FF2B5EF4-FFF2-40B4-BE49-F238E27FC236}">
                <a16:creationId xmlns="" xmlns:a16="http://schemas.microsoft.com/office/drawing/2014/main" id="{34B09B1F-11D8-4ECA-9931-31C4B57F839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C1D20774-CC20-414B-B99E-362FEE994476}"/>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3774643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88A06A8-6013-4D38-872A-860026F7B6C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87CF6A32-FCED-42C6-BE1A-4FAE416CAAD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EF099CF8-4721-4B20-BDFC-9067D31C19B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BCF8E023-0DE1-4616-ACE3-D9C1EDE080D4}"/>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6" name="Нижний колонтитул 5">
            <a:extLst>
              <a:ext uri="{FF2B5EF4-FFF2-40B4-BE49-F238E27FC236}">
                <a16:creationId xmlns="" xmlns:a16="http://schemas.microsoft.com/office/drawing/2014/main" id="{A3CBC662-D867-40BC-AE89-5B4DF0847BF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3540D873-EDEF-4BAF-B5A9-5B2C067C135F}"/>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880353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7742F65-8512-47FB-AF6E-2094FAF55F5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ABAFD55F-9412-4156-B2F2-BADE81DF0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6CEF6E15-B0B6-4636-9995-B6707A23C8C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AB2DF284-1F45-4AEC-8ADD-EBDED755FC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EEC9D972-88D7-4D52-A223-BE42A939390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38C2A7B2-1DA5-4176-9DE6-484706DD9FE2}"/>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8" name="Нижний колонтитул 7">
            <a:extLst>
              <a:ext uri="{FF2B5EF4-FFF2-40B4-BE49-F238E27FC236}">
                <a16:creationId xmlns="" xmlns:a16="http://schemas.microsoft.com/office/drawing/2014/main" id="{2EA5E967-0075-4465-9CF1-A3F7663E8F1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 xmlns:a16="http://schemas.microsoft.com/office/drawing/2014/main" id="{A462BDFD-6955-4BCD-AC46-E0E0428EA170}"/>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3937919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9889FC5-7E13-49E5-8B34-42B92312308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FA3C2D94-8C80-4C21-AEDB-5A33326B41B4}"/>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4" name="Нижний колонтитул 3">
            <a:extLst>
              <a:ext uri="{FF2B5EF4-FFF2-40B4-BE49-F238E27FC236}">
                <a16:creationId xmlns="" xmlns:a16="http://schemas.microsoft.com/office/drawing/2014/main" id="{42CC70A9-5617-4CBA-9574-7765465A4B6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 xmlns:a16="http://schemas.microsoft.com/office/drawing/2014/main" id="{8999BD81-5C8F-48D3-AF35-239B1FD78DEC}"/>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3364641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3F8D76F1-4455-4E5E-8794-BCF01EC9511A}"/>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3" name="Нижний колонтитул 2">
            <a:extLst>
              <a:ext uri="{FF2B5EF4-FFF2-40B4-BE49-F238E27FC236}">
                <a16:creationId xmlns="" xmlns:a16="http://schemas.microsoft.com/office/drawing/2014/main" id="{4432E37A-ABAA-47B1-ABA2-369A43866DC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 xmlns:a16="http://schemas.microsoft.com/office/drawing/2014/main" id="{7C74A1C7-72B8-4FD5-B07F-F99BA3D8735C}"/>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776171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C1D18AB-E9DE-4475-A7B7-CAD47BE160C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A0715C24-11A1-4E8B-8FC9-B0CF98D17A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5D3C8879-3B46-4A18-A493-5E3427206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929B1B7E-9CB5-42C3-BAEA-0BBCB14DFC02}"/>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6" name="Нижний колонтитул 5">
            <a:extLst>
              <a:ext uri="{FF2B5EF4-FFF2-40B4-BE49-F238E27FC236}">
                <a16:creationId xmlns="" xmlns:a16="http://schemas.microsoft.com/office/drawing/2014/main" id="{7917F5E5-BB6D-4DB9-AD71-8FD24D94D46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2DD75F3B-55C8-436B-9A3D-942BA35C785A}"/>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1076608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080D8BA-79B9-4141-87E0-44513CA765C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A706C7D7-AC67-47A4-83D4-FDEF4D7D06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3EE8EEF1-13A2-4316-950D-CB45FA0FE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12A581F0-C0F5-497D-9C56-FBF72976AB8B}"/>
              </a:ext>
            </a:extLst>
          </p:cNvPr>
          <p:cNvSpPr>
            <a:spLocks noGrp="1"/>
          </p:cNvSpPr>
          <p:nvPr>
            <p:ph type="dt" sz="half" idx="10"/>
          </p:nvPr>
        </p:nvSpPr>
        <p:spPr/>
        <p:txBody>
          <a:bodyPr/>
          <a:lstStyle/>
          <a:p>
            <a:fld id="{4F2E93C3-0D14-4ABA-BA12-C357328CEAFA}" type="datetimeFigureOut">
              <a:rPr lang="ru-RU" smtClean="0"/>
              <a:t>03.12.2022</a:t>
            </a:fld>
            <a:endParaRPr lang="ru-RU"/>
          </a:p>
        </p:txBody>
      </p:sp>
      <p:sp>
        <p:nvSpPr>
          <p:cNvPr id="6" name="Нижний колонтитул 5">
            <a:extLst>
              <a:ext uri="{FF2B5EF4-FFF2-40B4-BE49-F238E27FC236}">
                <a16:creationId xmlns="" xmlns:a16="http://schemas.microsoft.com/office/drawing/2014/main" id="{9F4FD75F-52A4-4E57-8758-7863C1FAA93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029E3085-A147-4DEC-906E-9829A963E0D9}"/>
              </a:ext>
            </a:extLst>
          </p:cNvPr>
          <p:cNvSpPr>
            <a:spLocks noGrp="1"/>
          </p:cNvSpPr>
          <p:nvPr>
            <p:ph type="sldNum" sz="quarter" idx="12"/>
          </p:nvPr>
        </p:nvSpPr>
        <p:spPr/>
        <p:txBody>
          <a:bodyPr/>
          <a:lstStyle/>
          <a:p>
            <a:fld id="{667188D6-0359-4E28-B565-33D13AFA17E9}" type="slidenum">
              <a:rPr lang="ru-RU" smtClean="0"/>
              <a:t>‹#›</a:t>
            </a:fld>
            <a:endParaRPr lang="ru-RU"/>
          </a:p>
        </p:txBody>
      </p:sp>
    </p:spTree>
    <p:extLst>
      <p:ext uri="{BB962C8B-B14F-4D97-AF65-F5344CB8AC3E}">
        <p14:creationId xmlns:p14="http://schemas.microsoft.com/office/powerpoint/2010/main" val="417132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BB0D8E5-ADEA-433D-923D-24E115DF62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539166EE-789D-4111-9154-9099EF5E1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29A8863D-DAA5-449D-BDD7-92A146E4D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E93C3-0D14-4ABA-BA12-C357328CEAFA}" type="datetimeFigureOut">
              <a:rPr lang="ru-RU" smtClean="0"/>
              <a:t>03.12.2022</a:t>
            </a:fld>
            <a:endParaRPr lang="ru-RU"/>
          </a:p>
        </p:txBody>
      </p:sp>
      <p:sp>
        <p:nvSpPr>
          <p:cNvPr id="5" name="Нижний колонтитул 4">
            <a:extLst>
              <a:ext uri="{FF2B5EF4-FFF2-40B4-BE49-F238E27FC236}">
                <a16:creationId xmlns="" xmlns:a16="http://schemas.microsoft.com/office/drawing/2014/main" id="{FCD6A7DF-03C4-4AD1-91E8-8022391A1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 xmlns:a16="http://schemas.microsoft.com/office/drawing/2014/main" id="{B3D44F94-2E29-4B41-AAF0-4B95453FE8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188D6-0359-4E28-B565-33D13AFA17E9}" type="slidenum">
              <a:rPr lang="ru-RU" smtClean="0"/>
              <a:t>‹#›</a:t>
            </a:fld>
            <a:endParaRPr lang="ru-RU"/>
          </a:p>
        </p:txBody>
      </p:sp>
    </p:spTree>
    <p:extLst>
      <p:ext uri="{BB962C8B-B14F-4D97-AF65-F5344CB8AC3E}">
        <p14:creationId xmlns:p14="http://schemas.microsoft.com/office/powerpoint/2010/main" val="2640495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 xmlns:a16="http://schemas.microsoft.com/office/drawing/2014/main" id="{10301D9B-9663-420C-B421-79A7707F1C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760"/>
            <a:ext cx="12192000" cy="6894760"/>
          </a:xfrm>
          <a:prstGeom prst="rect">
            <a:avLst/>
          </a:prstGeom>
        </p:spPr>
      </p:pic>
      <p:sp>
        <p:nvSpPr>
          <p:cNvPr id="6" name="TextBox 5">
            <a:extLst>
              <a:ext uri="{FF2B5EF4-FFF2-40B4-BE49-F238E27FC236}">
                <a16:creationId xmlns="" xmlns:a16="http://schemas.microsoft.com/office/drawing/2014/main" id="{5180992F-12DE-4AC8-B30B-287BEEEA68AE}"/>
              </a:ext>
            </a:extLst>
          </p:cNvPr>
          <p:cNvSpPr txBox="1"/>
          <p:nvPr/>
        </p:nvSpPr>
        <p:spPr>
          <a:xfrm>
            <a:off x="3868471" y="6279487"/>
            <a:ext cx="4455057" cy="276999"/>
          </a:xfrm>
          <a:prstGeom prst="rect">
            <a:avLst/>
          </a:prstGeom>
          <a:noFill/>
        </p:spPr>
        <p:txBody>
          <a:bodyPr wrap="square">
            <a:spAutoFit/>
          </a:bodyPr>
          <a:lstStyle/>
          <a:p>
            <a:r>
              <a:rPr lang="ru-RU" sz="1200" b="1" dirty="0">
                <a:solidFill>
                  <a:schemeClr val="bg1"/>
                </a:solidFill>
              </a:rPr>
              <a:t>АССОЦИАЦИЯ «ФЕДЕРАЦИЯ ХОККЕЯ  РЕСПУБЛИКИ БЕЛАРУСЬ»</a:t>
            </a:r>
          </a:p>
        </p:txBody>
      </p:sp>
      <p:sp>
        <p:nvSpPr>
          <p:cNvPr id="2" name="TextBox 1"/>
          <p:cNvSpPr txBox="1"/>
          <p:nvPr/>
        </p:nvSpPr>
        <p:spPr>
          <a:xfrm>
            <a:off x="182880" y="4531423"/>
            <a:ext cx="4918038" cy="1446550"/>
          </a:xfrm>
          <a:prstGeom prst="rect">
            <a:avLst/>
          </a:prstGeom>
          <a:noFill/>
        </p:spPr>
        <p:txBody>
          <a:bodyPr wrap="square" rtlCol="0">
            <a:spAutoFit/>
          </a:bodyPr>
          <a:lstStyle/>
          <a:p>
            <a:r>
              <a:rPr lang="ru-RU" sz="2200" dirty="0">
                <a:solidFill>
                  <a:schemeClr val="bg1"/>
                </a:solidFill>
                <a:latin typeface="Times New Roman" panose="02020603050405020304" pitchFamily="18" charset="0"/>
                <a:cs typeface="Times New Roman" panose="02020603050405020304" pitchFamily="18" charset="0"/>
              </a:rPr>
              <a:t>Программа воспитательной работы со спортсменами-учащимися учебных групп начальной подготовки </a:t>
            </a:r>
            <a:r>
              <a:rPr lang="ru-RU" sz="2200" dirty="0" smtClean="0">
                <a:solidFill>
                  <a:schemeClr val="bg1"/>
                </a:solidFill>
                <a:latin typeface="Times New Roman" panose="02020603050405020304" pitchFamily="18" charset="0"/>
                <a:cs typeface="Times New Roman" panose="02020603050405020304" pitchFamily="18" charset="0"/>
              </a:rPr>
              <a:t>2-3 года </a:t>
            </a:r>
            <a:r>
              <a:rPr lang="ru-RU" sz="2200" dirty="0">
                <a:solidFill>
                  <a:schemeClr val="bg1"/>
                </a:solidFill>
                <a:latin typeface="Times New Roman" panose="02020603050405020304" pitchFamily="18" charset="0"/>
                <a:cs typeface="Times New Roman" panose="02020603050405020304" pitchFamily="18" charset="0"/>
              </a:rPr>
              <a:t>обучения </a:t>
            </a:r>
            <a:r>
              <a:rPr lang="ru-RU" sz="2200" dirty="0" smtClean="0">
                <a:solidFill>
                  <a:schemeClr val="bg1"/>
                </a:solidFill>
                <a:latin typeface="Times New Roman" panose="02020603050405020304" pitchFamily="18" charset="0"/>
                <a:cs typeface="Times New Roman" panose="02020603050405020304" pitchFamily="18" charset="0"/>
              </a:rPr>
              <a:t>(декабрь -февраль)</a:t>
            </a:r>
            <a:endParaRPr lang="ru-RU" sz="2200"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436659" y="4869977"/>
            <a:ext cx="5572461" cy="1107996"/>
          </a:xfrm>
          <a:prstGeom prst="rect">
            <a:avLst/>
          </a:prstGeom>
          <a:noFill/>
        </p:spPr>
        <p:txBody>
          <a:bodyPr wrap="square" rtlCol="0">
            <a:spAutoFit/>
          </a:bodyPr>
          <a:lstStyle/>
          <a:p>
            <a:pPr algn="r"/>
            <a:r>
              <a:rPr lang="ru-RU" sz="2200" dirty="0">
                <a:solidFill>
                  <a:schemeClr val="bg1"/>
                </a:solidFill>
                <a:latin typeface="Times New Roman" panose="02020603050405020304" pitchFamily="18" charset="0"/>
                <a:cs typeface="Times New Roman" panose="02020603050405020304" pitchFamily="18" charset="0"/>
              </a:rPr>
              <a:t>Спортивный психолог, </a:t>
            </a:r>
          </a:p>
          <a:p>
            <a:pPr algn="r"/>
            <a:r>
              <a:rPr lang="ru-RU" sz="2200" dirty="0">
                <a:solidFill>
                  <a:schemeClr val="bg1"/>
                </a:solidFill>
                <a:latin typeface="Times New Roman" panose="02020603050405020304" pitchFamily="18" charset="0"/>
                <a:cs typeface="Times New Roman" panose="02020603050405020304" pitchFamily="18" charset="0"/>
              </a:rPr>
              <a:t>член ассоциации спортивных психологов</a:t>
            </a:r>
          </a:p>
          <a:p>
            <a:pPr algn="r"/>
            <a:r>
              <a:rPr lang="ru-RU" sz="2200" dirty="0">
                <a:solidFill>
                  <a:schemeClr val="bg1"/>
                </a:solidFill>
                <a:latin typeface="Times New Roman" panose="02020603050405020304" pitchFamily="18" charset="0"/>
                <a:cs typeface="Times New Roman" panose="02020603050405020304" pitchFamily="18" charset="0"/>
              </a:rPr>
              <a:t> Ольга Валерьевна Иванова</a:t>
            </a:r>
          </a:p>
        </p:txBody>
      </p:sp>
    </p:spTree>
    <p:extLst>
      <p:ext uri="{BB962C8B-B14F-4D97-AF65-F5344CB8AC3E}">
        <p14:creationId xmlns:p14="http://schemas.microsoft.com/office/powerpoint/2010/main" val="2998219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2056478"/>
            <a:ext cx="12191998" cy="2308324"/>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3-я </a:t>
            </a:r>
            <a:r>
              <a:rPr lang="ru-RU" b="1" dirty="0" smtClean="0">
                <a:latin typeface="Times New Roman" panose="02020603050405020304" pitchFamily="18" charset="0"/>
                <a:cs typeface="Times New Roman" panose="02020603050405020304" pitchFamily="18" charset="0"/>
              </a:rPr>
              <a:t>неделя</a:t>
            </a:r>
          </a:p>
          <a:p>
            <a:pPr algn="ct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Проведение совместных мероприятий тренерско-преподавательского состава </a:t>
            </a:r>
            <a:r>
              <a:rPr lang="ru-RU" dirty="0" smtClean="0">
                <a:latin typeface="Times New Roman" panose="02020603050405020304" pitchFamily="18" charset="0"/>
                <a:cs typeface="Times New Roman" panose="02020603050405020304" pitchFamily="18" charset="0"/>
              </a:rPr>
              <a:t>со </a:t>
            </a:r>
            <a:r>
              <a:rPr lang="ru-RU" dirty="0">
                <a:latin typeface="Times New Roman" panose="02020603050405020304" pitchFamily="18" charset="0"/>
                <a:cs typeface="Times New Roman" panose="02020603050405020304" pitchFamily="18" charset="0"/>
              </a:rPr>
              <a:t>спортсменами-учащимися СУСУ </a:t>
            </a:r>
            <a:r>
              <a:rPr lang="ru-RU" dirty="0" smtClean="0">
                <a:latin typeface="Times New Roman" panose="02020603050405020304" pitchFamily="18" charset="0"/>
                <a:cs typeface="Times New Roman" panose="02020603050405020304" pitchFamily="18" charset="0"/>
              </a:rPr>
              <a:t>и </a:t>
            </a:r>
            <a:r>
              <a:rPr lang="ru-RU" dirty="0" smtClean="0">
                <a:latin typeface="Times New Roman" panose="02020603050405020304" pitchFamily="18" charset="0"/>
                <a:cs typeface="Times New Roman" panose="02020603050405020304" pitchFamily="18" charset="0"/>
              </a:rPr>
              <a:t>родителями</a:t>
            </a:r>
            <a:r>
              <a:rPr lang="ru-RU" dirty="0">
                <a:latin typeface="Times New Roman" panose="02020603050405020304" pitchFamily="18" charset="0"/>
                <a:cs typeface="Times New Roman" panose="02020603050405020304" pitchFamily="18" charset="0"/>
              </a:rPr>
              <a:t>:</a:t>
            </a:r>
            <a:endParaRPr lang="ru-RU" dirty="0" smtClean="0">
              <a:latin typeface="Times New Roman" panose="02020603050405020304" pitchFamily="18" charset="0"/>
              <a:cs typeface="Times New Roman" panose="02020603050405020304" pitchFamily="18" charset="0"/>
            </a:endParaRPr>
          </a:p>
          <a:p>
            <a:pPr marL="285750" indent="-285750">
              <a:buFontTx/>
              <a:buChar char="-"/>
            </a:pPr>
            <a:r>
              <a:rPr lang="ru-RU" dirty="0" smtClean="0">
                <a:latin typeface="Times New Roman" panose="02020603050405020304" pitchFamily="18" charset="0"/>
                <a:cs typeface="Times New Roman" panose="02020603050405020304" pitchFamily="18" charset="0"/>
              </a:rPr>
              <a:t>совместное соревнование с родителями (настольный теннис, боулинг и др.);</a:t>
            </a:r>
          </a:p>
          <a:p>
            <a:pPr marL="285750" indent="-285750">
              <a:buFontTx/>
              <a:buChar char="-"/>
            </a:pPr>
            <a:r>
              <a:rPr lang="ru-RU" dirty="0" smtClean="0">
                <a:latin typeface="Times New Roman" panose="02020603050405020304" pitchFamily="18" charset="0"/>
                <a:cs typeface="Times New Roman" panose="02020603050405020304" pitchFamily="18" charset="0"/>
              </a:rPr>
              <a:t>конкурс рисунков по тематике Нового года;</a:t>
            </a:r>
          </a:p>
          <a:p>
            <a:pPr marL="285750" indent="-285750">
              <a:buFontTx/>
              <a:buChar char="-"/>
            </a:pPr>
            <a:r>
              <a:rPr lang="ru-RU" dirty="0" smtClean="0">
                <a:latin typeface="Times New Roman" panose="02020603050405020304" pitchFamily="18" charset="0"/>
                <a:cs typeface="Times New Roman" panose="02020603050405020304" pitchFamily="18" charset="0"/>
              </a:rPr>
              <a:t>поздравление </a:t>
            </a:r>
            <a:r>
              <a:rPr lang="ru-RU" dirty="0">
                <a:latin typeface="Times New Roman" panose="02020603050405020304" pitchFamily="18" charset="0"/>
                <a:cs typeface="Times New Roman" panose="02020603050405020304" pitchFamily="18" charset="0"/>
              </a:rPr>
              <a:t>всей </a:t>
            </a:r>
            <a:r>
              <a:rPr lang="ru-RU" dirty="0" smtClean="0">
                <a:latin typeface="Times New Roman" panose="02020603050405020304" pitchFamily="18" charset="0"/>
                <a:cs typeface="Times New Roman" panose="02020603050405020304" pitchFamily="18" charset="0"/>
              </a:rPr>
              <a:t>команды с </a:t>
            </a:r>
            <a:r>
              <a:rPr lang="ru-RU" dirty="0" smtClean="0">
                <a:latin typeface="Times New Roman" panose="02020603050405020304" pitchFamily="18" charset="0"/>
                <a:cs typeface="Times New Roman" panose="02020603050405020304" pitchFamily="18" charset="0"/>
              </a:rPr>
              <a:t>наступающим </a:t>
            </a:r>
            <a:r>
              <a:rPr lang="ru-RU" dirty="0" smtClean="0">
                <a:latin typeface="Times New Roman" panose="02020603050405020304" pitchFamily="18" charset="0"/>
                <a:cs typeface="Times New Roman" panose="02020603050405020304" pitchFamily="18" charset="0"/>
              </a:rPr>
              <a:t>Новым </a:t>
            </a:r>
            <a:r>
              <a:rPr lang="ru-RU" dirty="0" smtClean="0">
                <a:latin typeface="Times New Roman" panose="02020603050405020304" pitchFamily="18" charset="0"/>
                <a:cs typeface="Times New Roman" panose="02020603050405020304" pitchFamily="18" charset="0"/>
              </a:rPr>
              <a:t>годом и </a:t>
            </a:r>
            <a:r>
              <a:rPr lang="ru-RU" dirty="0" smtClean="0">
                <a:latin typeface="Times New Roman" panose="02020603050405020304" pitchFamily="18" charset="0"/>
                <a:cs typeface="Times New Roman" panose="02020603050405020304" pitchFamily="18" charset="0"/>
              </a:rPr>
              <a:t>Рождеством;</a:t>
            </a:r>
            <a:endParaRPr lang="ru-RU" dirty="0" smtClean="0">
              <a:latin typeface="Times New Roman" panose="02020603050405020304" pitchFamily="18" charset="0"/>
              <a:cs typeface="Times New Roman" panose="02020603050405020304" pitchFamily="18" charset="0"/>
            </a:endParaRPr>
          </a:p>
          <a:p>
            <a:pPr marL="285750" indent="-285750">
              <a:buFontTx/>
              <a:buChar char="-"/>
            </a:pPr>
            <a:r>
              <a:rPr lang="ru-RU" dirty="0" smtClean="0">
                <a:latin typeface="Times New Roman" panose="02020603050405020304" pitchFamily="18" charset="0"/>
                <a:cs typeface="Times New Roman" panose="02020603050405020304" pitchFamily="18" charset="0"/>
              </a:rPr>
              <a:t>проведение совместного праздника (участие в </a:t>
            </a:r>
            <a:r>
              <a:rPr lang="ru-RU" dirty="0" err="1" smtClean="0">
                <a:latin typeface="Times New Roman" panose="02020603050405020304" pitchFamily="18" charset="0"/>
                <a:cs typeface="Times New Roman" panose="02020603050405020304" pitchFamily="18" charset="0"/>
              </a:rPr>
              <a:t>квесте</a:t>
            </a:r>
            <a:r>
              <a:rPr lang="ru-RU" dirty="0" smtClean="0">
                <a:latin typeface="Times New Roman" panose="02020603050405020304" pitchFamily="18" charset="0"/>
                <a:cs typeface="Times New Roman" panose="02020603050405020304" pitchFamily="18" charset="0"/>
              </a:rPr>
              <a:t>, посещение </a:t>
            </a:r>
            <a:r>
              <a:rPr lang="ru-RU" dirty="0" err="1" smtClean="0">
                <a:latin typeface="Times New Roman" panose="02020603050405020304" pitchFamily="18" charset="0"/>
                <a:cs typeface="Times New Roman" panose="02020603050405020304" pitchFamily="18" charset="0"/>
              </a:rPr>
              <a:t>лазертага</a:t>
            </a:r>
            <a:r>
              <a:rPr lang="ru-RU" dirty="0" smtClean="0">
                <a:latin typeface="Times New Roman" panose="02020603050405020304" pitchFamily="18" charset="0"/>
                <a:cs typeface="Times New Roman" panose="02020603050405020304" pitchFamily="18" charset="0"/>
              </a:rPr>
              <a:t>, просмотр кинофильма и др.).</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1927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8" name="Rectangle 2"/>
          <p:cNvSpPr>
            <a:spLocks noChangeArrowheads="1"/>
          </p:cNvSpPr>
          <p:nvPr/>
        </p:nvSpPr>
        <p:spPr bwMode="auto">
          <a:xfrm>
            <a:off x="1" y="1199727"/>
            <a:ext cx="1219199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ru-RU" b="1" dirty="0" smtClean="0">
                <a:latin typeface="Times New Roman" panose="02020603050405020304" pitchFamily="18" charset="0"/>
                <a:cs typeface="Times New Roman" panose="02020603050405020304" pitchFamily="18" charset="0"/>
              </a:rPr>
              <a:t>4-я </a:t>
            </a:r>
            <a:r>
              <a:rPr lang="ru-RU" b="1" dirty="0">
                <a:latin typeface="Times New Roman" panose="02020603050405020304" pitchFamily="18" charset="0"/>
                <a:cs typeface="Times New Roman" panose="02020603050405020304" pitchFamily="18" charset="0"/>
              </a:rPr>
              <a:t>неделя</a:t>
            </a:r>
            <a:endParaRPr lang="ru-RU"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Сплочение </a:t>
            </a:r>
            <a:r>
              <a:rPr lang="ru-RU" b="1" dirty="0" smtClean="0">
                <a:latin typeface="Times New Roman" panose="02020603050405020304" pitchFamily="18" charset="0"/>
                <a:cs typeface="Times New Roman" panose="02020603050405020304" pitchFamily="18" charset="0"/>
              </a:rPr>
              <a:t>коллектива</a:t>
            </a:r>
            <a:endParaRPr lang="ru-RU" dirty="0">
              <a:latin typeface="Times New Roman" panose="02020603050405020304" pitchFamily="18" charset="0"/>
              <a:cs typeface="Times New Roman" panose="02020603050405020304" pitchFamily="18" charset="0"/>
            </a:endParaRPr>
          </a:p>
          <a:p>
            <a:pPr lvl="0" algn="ctr"/>
            <a:endParaRPr lang="ru-RU" b="1" dirty="0" smtClean="0">
              <a:latin typeface="Times New Roman" panose="02020603050405020304" pitchFamily="18" charset="0"/>
              <a:cs typeface="Times New Roman" panose="02020603050405020304" pitchFamily="18" charset="0"/>
            </a:endParaRPr>
          </a:p>
          <a:p>
            <a:pPr lvl="0"/>
            <a:r>
              <a:rPr lang="ru-RU" b="1" dirty="0" smtClean="0">
                <a:latin typeface="Times New Roman" panose="02020603050405020304" pitchFamily="18" charset="0"/>
                <a:cs typeface="Times New Roman" panose="02020603050405020304" pitchFamily="18" charset="0"/>
              </a:rPr>
              <a:t>«Змейка»</a:t>
            </a:r>
          </a:p>
          <a:p>
            <a:pPr lvl="0" algn="just"/>
            <a:r>
              <a:rPr lang="ru-RU" dirty="0" smtClean="0">
                <a:latin typeface="Times New Roman" panose="02020603050405020304" pitchFamily="18" charset="0"/>
                <a:cs typeface="Times New Roman" panose="02020603050405020304" pitchFamily="18" charset="0"/>
              </a:rPr>
              <a:t>Время проведения – 5 минут. </a:t>
            </a:r>
          </a:p>
          <a:p>
            <a:pPr lvl="0" algn="just"/>
            <a:r>
              <a:rPr lang="ru-RU" dirty="0" smtClean="0">
                <a:latin typeface="Times New Roman" panose="02020603050405020304" pitchFamily="18" charset="0"/>
                <a:cs typeface="Times New Roman" panose="02020603050405020304" pitchFamily="18" charset="0"/>
              </a:rPr>
              <a:t>Можно проводить как на льду, так и вне льда. Участвует вся команда.</a:t>
            </a:r>
          </a:p>
          <a:p>
            <a:pPr lvl="0" algn="just"/>
            <a:r>
              <a:rPr lang="ru-RU" dirty="0" smtClean="0">
                <a:latin typeface="Times New Roman" panose="02020603050405020304" pitchFamily="18" charset="0"/>
                <a:cs typeface="Times New Roman" panose="02020603050405020304" pitchFamily="18" charset="0"/>
              </a:rPr>
              <a:t>Суть </a:t>
            </a:r>
            <a:r>
              <a:rPr lang="ru-RU" dirty="0">
                <a:latin typeface="Times New Roman" panose="02020603050405020304" pitchFamily="18" charset="0"/>
                <a:cs typeface="Times New Roman" panose="02020603050405020304" pitchFamily="18" charset="0"/>
              </a:rPr>
              <a:t>игры: Играющие, выстраиваются в колонну, каждый держится за пояс впереди стоящего. Последний </a:t>
            </a:r>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команде – «хвост», а первый – «голова». Задача «головы» – поймать «хвост», а «хвоста» – убежать от «головы». При этом «тело» не должно распадаться. Когда «голова» поймает «хвост», последний игрок становится «головой», а предпоследний становится «хвостом», либо выбирают новую «голову» и «хвост». </a:t>
            </a:r>
            <a:endParaRPr lang="ru-RU" dirty="0" smtClean="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Игра </a:t>
            </a:r>
            <a:r>
              <a:rPr lang="ru-RU" dirty="0">
                <a:latin typeface="Times New Roman" panose="02020603050405020304" pitchFamily="18" charset="0"/>
                <a:cs typeface="Times New Roman" panose="02020603050405020304" pitchFamily="18" charset="0"/>
              </a:rPr>
              <a:t>учит: действовать единой командой, уметь прислушиваться к мнению других, </a:t>
            </a:r>
            <a:r>
              <a:rPr lang="ru-RU" dirty="0" smtClean="0">
                <a:latin typeface="Times New Roman" panose="02020603050405020304" pitchFamily="18" charset="0"/>
                <a:cs typeface="Times New Roman" panose="02020603050405020304" pitchFamily="18" charset="0"/>
              </a:rPr>
              <a:t>уметь </a:t>
            </a:r>
            <a:r>
              <a:rPr lang="ru-RU" dirty="0">
                <a:latin typeface="Times New Roman" panose="02020603050405020304" pitchFamily="18" charset="0"/>
                <a:cs typeface="Times New Roman" panose="02020603050405020304" pitchFamily="18" charset="0"/>
              </a:rPr>
              <a:t>прийти на помощь в нужный момент</a:t>
            </a:r>
            <a:r>
              <a:rPr lang="ru-RU" dirty="0" smtClean="0">
                <a:latin typeface="Times New Roman" panose="02020603050405020304" pitchFamily="18" charset="0"/>
                <a:cs typeface="Times New Roman" panose="02020603050405020304" pitchFamily="18" charset="0"/>
              </a:rPr>
              <a:t>.</a:t>
            </a:r>
            <a:r>
              <a:rPr kumimoji="0" lang="ru-RU" altLang="ru-RU"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alt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76800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6" name="Rectangle 2">
            <a:extLst>
              <a:ext uri="{FF2B5EF4-FFF2-40B4-BE49-F238E27FC236}">
                <a16:creationId xmlns="" xmlns:a16="http://schemas.microsoft.com/office/drawing/2014/main" id="{D768A9C4-6082-4321-9862-95FBB26F0770}"/>
              </a:ext>
            </a:extLst>
          </p:cNvPr>
          <p:cNvSpPr>
            <a:spLocks noChangeArrowheads="1"/>
          </p:cNvSpPr>
          <p:nvPr/>
        </p:nvSpPr>
        <p:spPr bwMode="auto">
          <a:xfrm>
            <a:off x="444351" y="953666"/>
            <a:ext cx="11447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a:t>
            </a:r>
            <a:r>
              <a:rPr kumimoji="0" lang="ru-RU" alt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alt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4" name="TextBox 3"/>
          <p:cNvSpPr txBox="1"/>
          <p:nvPr/>
        </p:nvSpPr>
        <p:spPr>
          <a:xfrm>
            <a:off x="1" y="507937"/>
            <a:ext cx="12191999" cy="5909310"/>
          </a:xfrm>
          <a:prstGeom prst="rect">
            <a:avLst/>
          </a:prstGeom>
          <a:noFill/>
        </p:spPr>
        <p:txBody>
          <a:bodyPr wrap="square" rtlCol="0">
            <a:spAutoFit/>
          </a:bodyPr>
          <a:lstStyle/>
          <a:p>
            <a:pPr lvl="0" algn="ctr"/>
            <a:r>
              <a:rPr lang="ru-RU" b="1" dirty="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b="1" dirty="0" err="1" smtClean="0">
                <a:latin typeface="Times New Roman" panose="02020603050405020304" pitchFamily="18" charset="0"/>
                <a:cs typeface="Times New Roman" panose="02020603050405020304" pitchFamily="18" charset="0"/>
              </a:rPr>
              <a:t>саморегуляции</a:t>
            </a:r>
            <a:endParaRPr lang="ru-RU" dirty="0">
              <a:latin typeface="Times New Roman" panose="02020603050405020304" pitchFamily="18" charset="0"/>
              <a:cs typeface="Times New Roman" panose="02020603050405020304" pitchFamily="18" charset="0"/>
            </a:endParaRPr>
          </a:p>
          <a:p>
            <a:endParaRPr lang="ru-RU" u="sng"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внимания</a:t>
            </a:r>
            <a:endParaRPr lang="ru-RU" b="1"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«Ухо-нос»</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Цель – развивать активное внимание</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Время проведения 5 минут. </a:t>
            </a:r>
          </a:p>
          <a:p>
            <a:r>
              <a:rPr lang="ru-RU" dirty="0" smtClean="0">
                <a:latin typeface="Times New Roman" panose="02020603050405020304" pitchFamily="18" charset="0"/>
                <a:cs typeface="Times New Roman" panose="02020603050405020304" pitchFamily="18" charset="0"/>
              </a:rPr>
              <a:t>Проводится вне льда. Участвует вся команда.</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Процедура игры. По команде «Ухо» дети должны схватиться за ухо, по команде «Нос» </a:t>
            </a:r>
            <a:r>
              <a:rPr lang="ru-RU" dirty="0" smtClean="0">
                <a:latin typeface="Times New Roman" panose="02020603050405020304" pitchFamily="18" charset="0"/>
                <a:cs typeface="Times New Roman" panose="02020603050405020304" pitchFamily="18" charset="0"/>
              </a:rPr>
              <a:t>- за </a:t>
            </a:r>
            <a:r>
              <a:rPr lang="ru-RU" dirty="0">
                <a:latin typeface="Times New Roman" panose="02020603050405020304" pitchFamily="18" charset="0"/>
                <a:cs typeface="Times New Roman" panose="02020603050405020304" pitchFamily="18" charset="0"/>
              </a:rPr>
              <a:t>нос. Вы тоже выполняете вместе с ними действия по команде, но через некоторое время начинаете делать ошибки.</a:t>
            </a:r>
          </a:p>
          <a:p>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Кто знает – продолжает</a:t>
            </a:r>
            <a:r>
              <a:rPr lang="ru-RU" b="1"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u="sng" dirty="0">
                <a:latin typeface="Times New Roman" panose="02020603050405020304" pitchFamily="18" charset="0"/>
                <a:cs typeface="Times New Roman" panose="02020603050405020304" pitchFamily="18" charset="0"/>
              </a:rPr>
              <a:t>Цель:</a:t>
            </a:r>
            <a:r>
              <a:rPr lang="ru-RU" dirty="0">
                <a:latin typeface="Times New Roman" panose="02020603050405020304" pitchFamily="18" charset="0"/>
                <a:cs typeface="Times New Roman" panose="02020603050405020304" pitchFamily="18" charset="0"/>
              </a:rPr>
              <a:t> Развивать слуховую память, быстроту мышления, слуховое внимание, расширять словарный </a:t>
            </a:r>
            <a:r>
              <a:rPr lang="ru-RU" dirty="0" smtClean="0">
                <a:latin typeface="Times New Roman" panose="02020603050405020304" pitchFamily="18" charset="0"/>
                <a:cs typeface="Times New Roman" panose="02020603050405020304" pitchFamily="18" charset="0"/>
              </a:rPr>
              <a:t>запас.</a:t>
            </a:r>
            <a:endParaRPr lang="ru-RU" dirty="0">
              <a:latin typeface="Times New Roman" panose="02020603050405020304" pitchFamily="18" charset="0"/>
              <a:cs typeface="Times New Roman" panose="02020603050405020304" pitchFamily="18" charset="0"/>
            </a:endParaRPr>
          </a:p>
          <a:p>
            <a:r>
              <a:rPr lang="ru-RU" u="sng" dirty="0">
                <a:latin typeface="Times New Roman" panose="02020603050405020304" pitchFamily="18" charset="0"/>
                <a:cs typeface="Times New Roman" panose="02020603050405020304" pitchFamily="18" charset="0"/>
              </a:rPr>
              <a:t>Оборудование:</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мяч.</a:t>
            </a:r>
          </a:p>
          <a:p>
            <a:r>
              <a:rPr lang="ru-RU" dirty="0" smtClean="0">
                <a:latin typeface="Times New Roman" panose="02020603050405020304" pitchFamily="18" charset="0"/>
                <a:cs typeface="Times New Roman" panose="02020603050405020304" pitchFamily="18" charset="0"/>
              </a:rPr>
              <a:t>Время проведения 5-10 минут. </a:t>
            </a:r>
          </a:p>
          <a:p>
            <a:r>
              <a:rPr lang="ru-RU" dirty="0" smtClean="0">
                <a:latin typeface="Times New Roman" panose="02020603050405020304" pitchFamily="18" charset="0"/>
                <a:cs typeface="Times New Roman" panose="02020603050405020304" pitchFamily="18" charset="0"/>
              </a:rPr>
              <a:t>Проводится вне льда. Участвует вся команда.</a:t>
            </a:r>
            <a:endParaRPr lang="ru-RU" dirty="0">
              <a:latin typeface="Times New Roman" panose="02020603050405020304" pitchFamily="18" charset="0"/>
              <a:cs typeface="Times New Roman" panose="02020603050405020304" pitchFamily="18" charset="0"/>
            </a:endParaRPr>
          </a:p>
          <a:p>
            <a:r>
              <a:rPr lang="ru-RU" u="sng" dirty="0">
                <a:latin typeface="Times New Roman" panose="02020603050405020304" pitchFamily="18" charset="0"/>
                <a:cs typeface="Times New Roman" panose="02020603050405020304" pitchFamily="18" charset="0"/>
              </a:rPr>
              <a:t>Ход игры:</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начинает называть цепочку слов, относящихся к одной лексической теме, передавая </a:t>
            </a:r>
            <a:r>
              <a:rPr lang="ru-RU" dirty="0" smtClean="0">
                <a:latin typeface="Times New Roman" panose="02020603050405020304" pitchFamily="18" charset="0"/>
                <a:cs typeface="Times New Roman" panose="02020603050405020304" pitchFamily="18" charset="0"/>
              </a:rPr>
              <a:t>участнику </a:t>
            </a:r>
            <a:r>
              <a:rPr lang="ru-RU" dirty="0">
                <a:latin typeface="Times New Roman" panose="02020603050405020304" pitchFamily="18" charset="0"/>
                <a:cs typeface="Times New Roman" panose="02020603050405020304" pitchFamily="18" charset="0"/>
              </a:rPr>
              <a:t>мяч. </a:t>
            </a:r>
            <a:r>
              <a:rPr lang="ru-RU" dirty="0" smtClean="0">
                <a:latin typeface="Times New Roman" panose="02020603050405020304" pitchFamily="18" charset="0"/>
                <a:cs typeface="Times New Roman" panose="02020603050405020304" pitchFamily="18" charset="0"/>
              </a:rPr>
              <a:t>Он </a:t>
            </a:r>
            <a:r>
              <a:rPr lang="ru-RU" dirty="0">
                <a:latin typeface="Times New Roman" panose="02020603050405020304" pitchFamily="18" charset="0"/>
                <a:cs typeface="Times New Roman" panose="02020603050405020304" pitchFamily="18" charset="0"/>
              </a:rPr>
              <a:t>должен быстро </a:t>
            </a:r>
            <a:r>
              <a:rPr lang="ru-RU" dirty="0" smtClean="0">
                <a:latin typeface="Times New Roman" panose="02020603050405020304" pitchFamily="18" charset="0"/>
                <a:cs typeface="Times New Roman" panose="02020603050405020304" pitchFamily="18" charset="0"/>
              </a:rPr>
              <a:t>определить </a:t>
            </a:r>
            <a:r>
              <a:rPr lang="ru-RU" dirty="0">
                <a:latin typeface="Times New Roman" panose="02020603050405020304" pitchFamily="18" charset="0"/>
                <a:cs typeface="Times New Roman" panose="02020603050405020304" pitchFamily="18" charset="0"/>
              </a:rPr>
              <a:t>к какому обобщающему понятию нужно подбирать слова и продолжает цепочку слов.</a:t>
            </a:r>
          </a:p>
          <a:p>
            <a:r>
              <a:rPr lang="ru-RU" u="sng" dirty="0">
                <a:latin typeface="Times New Roman" panose="02020603050405020304" pitchFamily="18" charset="0"/>
                <a:cs typeface="Times New Roman" panose="02020603050405020304" pitchFamily="18" charset="0"/>
              </a:rPr>
              <a:t>Например:</a:t>
            </a:r>
            <a:r>
              <a:rPr lang="ru-RU" dirty="0">
                <a:latin typeface="Times New Roman" panose="02020603050405020304" pitchFamily="18" charset="0"/>
                <a:cs typeface="Times New Roman" panose="02020603050405020304" pitchFamily="18" charset="0"/>
              </a:rPr>
              <a:t> Тарелка, ложка, кувшин …. вилка, кастрюля, блюдце, нож и т.д. Игра продолжается до последнего названного предмета.</a:t>
            </a:r>
          </a:p>
          <a:p>
            <a:r>
              <a:rPr lang="ru-RU" u="sng" dirty="0">
                <a:latin typeface="Times New Roman" panose="02020603050405020304" pitchFamily="18" charset="0"/>
                <a:cs typeface="Times New Roman" panose="02020603050405020304" pitchFamily="18" charset="0"/>
              </a:rPr>
              <a:t>Усложнение:</a:t>
            </a:r>
            <a:r>
              <a:rPr lang="ru-RU" dirty="0">
                <a:latin typeface="Times New Roman" panose="02020603050405020304" pitchFamily="18" charset="0"/>
                <a:cs typeface="Times New Roman" panose="02020603050405020304" pitchFamily="18" charset="0"/>
              </a:rPr>
              <a:t> Каждый следующий </a:t>
            </a:r>
            <a:r>
              <a:rPr lang="ru-RU" dirty="0" smtClean="0">
                <a:latin typeface="Times New Roman" panose="02020603050405020304" pitchFamily="18" charset="0"/>
                <a:cs typeface="Times New Roman" panose="02020603050405020304" pitchFamily="18" charset="0"/>
              </a:rPr>
              <a:t>игрок </a:t>
            </a:r>
            <a:r>
              <a:rPr lang="ru-RU" dirty="0">
                <a:latin typeface="Times New Roman" panose="02020603050405020304" pitchFamily="18" charset="0"/>
                <a:cs typeface="Times New Roman" panose="02020603050405020304" pitchFamily="18" charset="0"/>
              </a:rPr>
              <a:t>должен повторить уже названные слова, потом прибавить своё.</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5909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3" name="Rectangle 1"/>
          <p:cNvSpPr>
            <a:spLocks noChangeArrowheads="1"/>
          </p:cNvSpPr>
          <p:nvPr/>
        </p:nvSpPr>
        <p:spPr bwMode="auto">
          <a:xfrm>
            <a:off x="-1" y="-22169"/>
            <a:ext cx="12191999"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u="sng"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памяти</a:t>
            </a:r>
          </a:p>
          <a:p>
            <a:endParaRPr lang="ru-RU"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«Цвета»</a:t>
            </a:r>
          </a:p>
          <a:p>
            <a:r>
              <a:rPr lang="ru-RU" dirty="0" smtClean="0">
                <a:latin typeface="Times New Roman" panose="02020603050405020304" pitchFamily="18" charset="0"/>
                <a:cs typeface="Times New Roman" panose="02020603050405020304" pitchFamily="18" charset="0"/>
              </a:rPr>
              <a:t>Время проведения 5-10 минут. </a:t>
            </a:r>
          </a:p>
          <a:p>
            <a:r>
              <a:rPr lang="ru-RU" dirty="0" smtClean="0">
                <a:latin typeface="Times New Roman" panose="02020603050405020304" pitchFamily="18" charset="0"/>
                <a:cs typeface="Times New Roman" panose="02020603050405020304" pitchFamily="18" charset="0"/>
              </a:rPr>
              <a:t>Проводится вне льда.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Участвует </a:t>
            </a:r>
            <a:r>
              <a:rPr lang="ru-RU" dirty="0" smtClean="0">
                <a:latin typeface="Times New Roman" panose="02020603050405020304" pitchFamily="18" charset="0"/>
                <a:cs typeface="Times New Roman" panose="02020603050405020304" pitchFamily="18" charset="0"/>
              </a:rPr>
              <a:t>вся команда.</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Участники </a:t>
            </a:r>
            <a:r>
              <a:rPr lang="ru-RU" dirty="0">
                <a:latin typeface="Times New Roman" panose="02020603050405020304" pitchFamily="18" charset="0"/>
                <a:cs typeface="Times New Roman" panose="02020603050405020304" pitchFamily="18" charset="0"/>
              </a:rPr>
              <a:t>игры располагаются в </a:t>
            </a:r>
            <a:r>
              <a:rPr lang="ru-RU" dirty="0" smtClean="0">
                <a:latin typeface="Times New Roman" panose="02020603050405020304" pitchFamily="18" charset="0"/>
                <a:cs typeface="Times New Roman" panose="02020603050405020304" pitchFamily="18" charset="0"/>
              </a:rPr>
              <a:t>кругу.</a:t>
            </a:r>
          </a:p>
          <a:p>
            <a:pPr algn="just"/>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предлагает всем </a:t>
            </a:r>
            <a:r>
              <a:rPr lang="ru-RU" dirty="0" smtClean="0">
                <a:latin typeface="Times New Roman" panose="02020603050405020304" pitchFamily="18" charset="0"/>
                <a:cs typeface="Times New Roman" panose="02020603050405020304" pitchFamily="18" charset="0"/>
              </a:rPr>
              <a:t>по </a:t>
            </a:r>
            <a:r>
              <a:rPr lang="ru-RU" dirty="0">
                <a:latin typeface="Times New Roman" panose="02020603050405020304" pitchFamily="18" charset="0"/>
                <a:cs typeface="Times New Roman" panose="02020603050405020304" pitchFamily="18" charset="0"/>
              </a:rPr>
              <a:t>очереди назвать пять предметов одного цвета (красного, зеленого, синего, желтого, черного, серого и т.д.).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Тот </a:t>
            </a:r>
            <a:r>
              <a:rPr lang="ru-RU" dirty="0">
                <a:latin typeface="Times New Roman" panose="02020603050405020304" pitchFamily="18" charset="0"/>
                <a:cs typeface="Times New Roman" panose="02020603050405020304" pitchFamily="18" charset="0"/>
              </a:rPr>
              <a:t>из участников игры, кто за 1 минуту не сможет припомнить пять предметов названного </a:t>
            </a:r>
            <a:r>
              <a:rPr lang="ru-RU" dirty="0" smtClean="0">
                <a:latin typeface="Times New Roman" panose="02020603050405020304" pitchFamily="18" charset="0"/>
                <a:cs typeface="Times New Roman" panose="02020603050405020304" pitchFamily="18" charset="0"/>
              </a:rPr>
              <a:t>цвета </a:t>
            </a:r>
            <a:r>
              <a:rPr lang="ru-RU" dirty="0">
                <a:latin typeface="Times New Roman" panose="02020603050405020304" pitchFamily="18" charset="0"/>
                <a:cs typeface="Times New Roman" panose="02020603050405020304" pitchFamily="18" charset="0"/>
              </a:rPr>
              <a:t>выбывает из игры. Повторять уже названные предметы не разрешается.</a:t>
            </a:r>
          </a:p>
          <a:p>
            <a:r>
              <a:rPr lang="ru-RU" dirty="0">
                <a:latin typeface="Times New Roman" panose="02020603050405020304" pitchFamily="18" charset="0"/>
                <a:cs typeface="Times New Roman" panose="02020603050405020304" pitchFamily="18" charset="0"/>
              </a:rPr>
              <a:t> </a:t>
            </a:r>
          </a:p>
          <a:p>
            <a:pPr algn="ctr"/>
            <a:r>
              <a:rPr lang="ru-RU" b="1" dirty="0" smtClean="0">
                <a:latin typeface="Times New Roman" panose="02020603050405020304" pitchFamily="18" charset="0"/>
                <a:cs typeface="Times New Roman" panose="02020603050405020304" pitchFamily="18" charset="0"/>
              </a:rPr>
              <a:t>Развитие мышления</a:t>
            </a:r>
          </a:p>
          <a:p>
            <a:endParaRPr lang="ru-RU"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Игра в слова» </a:t>
            </a:r>
            <a:endParaRPr lang="ru-RU" b="1"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Время проведения 5-10 минут.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Проводится вне льда. </a:t>
            </a:r>
          </a:p>
          <a:p>
            <a:r>
              <a:rPr lang="ru-RU" dirty="0" smtClean="0">
                <a:latin typeface="Times New Roman" panose="02020603050405020304" pitchFamily="18" charset="0"/>
                <a:cs typeface="Times New Roman" panose="02020603050405020304" pitchFamily="18" charset="0"/>
              </a:rPr>
              <a:t>Участвует </a:t>
            </a:r>
            <a:r>
              <a:rPr lang="ru-RU" dirty="0">
                <a:latin typeface="Times New Roman" panose="02020603050405020304" pitchFamily="18" charset="0"/>
                <a:cs typeface="Times New Roman" panose="02020603050405020304" pitchFamily="18" charset="0"/>
              </a:rPr>
              <a:t>вся </a:t>
            </a:r>
            <a:r>
              <a:rPr lang="ru-RU" dirty="0" smtClean="0">
                <a:latin typeface="Times New Roman" panose="02020603050405020304" pitchFamily="18" charset="0"/>
                <a:cs typeface="Times New Roman" panose="02020603050405020304" pitchFamily="18" charset="0"/>
              </a:rPr>
              <a:t>команда по очереди.</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Нужно </a:t>
            </a:r>
            <a:r>
              <a:rPr lang="ru-RU" dirty="0">
                <a:latin typeface="Times New Roman" panose="02020603050405020304" pitchFamily="18" charset="0"/>
                <a:cs typeface="Times New Roman" panose="02020603050405020304" pitchFamily="18" charset="0"/>
              </a:rPr>
              <a:t>задать </a:t>
            </a:r>
            <a:r>
              <a:rPr lang="ru-RU" dirty="0" smtClean="0">
                <a:latin typeface="Times New Roman" panose="02020603050405020304" pitchFamily="18" charset="0"/>
                <a:cs typeface="Times New Roman" panose="02020603050405020304" pitchFamily="18" charset="0"/>
              </a:rPr>
              <a:t>участнику игры </a:t>
            </a:r>
            <a:r>
              <a:rPr lang="ru-RU" dirty="0">
                <a:latin typeface="Times New Roman" panose="02020603050405020304" pitchFamily="18" charset="0"/>
                <a:cs typeface="Times New Roman" panose="02020603050405020304" pitchFamily="18" charset="0"/>
              </a:rPr>
              <a:t>слово, а </a:t>
            </a:r>
            <a:r>
              <a:rPr lang="ru-RU" dirty="0" smtClean="0">
                <a:latin typeface="Times New Roman" panose="02020603050405020304" pitchFamily="18" charset="0"/>
                <a:cs typeface="Times New Roman" panose="02020603050405020304" pitchFamily="18" charset="0"/>
              </a:rPr>
              <a:t>он </a:t>
            </a:r>
            <a:r>
              <a:rPr lang="ru-RU" dirty="0">
                <a:latin typeface="Times New Roman" panose="02020603050405020304" pitchFamily="18" charset="0"/>
                <a:cs typeface="Times New Roman" panose="02020603050405020304" pitchFamily="18" charset="0"/>
              </a:rPr>
              <a:t>должен постараться перечислить все слова-ассоциации, которые сможет </a:t>
            </a:r>
            <a:r>
              <a:rPr lang="ru-RU" dirty="0" smtClean="0">
                <a:latin typeface="Times New Roman" panose="02020603050405020304" pitchFamily="18" charset="0"/>
                <a:cs typeface="Times New Roman" panose="02020603050405020304" pitchFamily="18" charset="0"/>
              </a:rPr>
              <a:t>придумать </a:t>
            </a:r>
            <a:r>
              <a:rPr lang="ru-RU" dirty="0">
                <a:latin typeface="Times New Roman" panose="02020603050405020304" pitchFamily="18" charset="0"/>
                <a:cs typeface="Times New Roman" panose="02020603050405020304" pitchFamily="18" charset="0"/>
              </a:rPr>
              <a:t>представляя себе это понятие.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Например</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тренер </a:t>
            </a:r>
            <a:r>
              <a:rPr lang="ru-RU" dirty="0">
                <a:latin typeface="Times New Roman" panose="02020603050405020304" pitchFamily="18" charset="0"/>
                <a:cs typeface="Times New Roman" panose="02020603050405020304" pitchFamily="18" charset="0"/>
              </a:rPr>
              <a:t>говорит «грузовик». </a:t>
            </a:r>
            <a:r>
              <a:rPr lang="ru-RU" dirty="0" smtClean="0">
                <a:latin typeface="Times New Roman" panose="02020603050405020304" pitchFamily="18" charset="0"/>
                <a:cs typeface="Times New Roman" panose="02020603050405020304" pitchFamily="18" charset="0"/>
              </a:rPr>
              <a:t>Можно </a:t>
            </a:r>
            <a:r>
              <a:rPr lang="ru-RU" dirty="0">
                <a:latin typeface="Times New Roman" panose="02020603050405020304" pitchFamily="18" charset="0"/>
                <a:cs typeface="Times New Roman" panose="02020603050405020304" pitchFamily="18" charset="0"/>
              </a:rPr>
              <a:t>назвать такие ассоциации: водитель, </a:t>
            </a:r>
            <a:r>
              <a:rPr lang="ru-RU" dirty="0" smtClean="0">
                <a:latin typeface="Times New Roman" panose="02020603050405020304" pitchFamily="18" charset="0"/>
                <a:cs typeface="Times New Roman" panose="02020603050405020304" pitchFamily="18" charset="0"/>
              </a:rPr>
              <a:t>дорога, </a:t>
            </a:r>
            <a:r>
              <a:rPr lang="ru-RU" dirty="0">
                <a:latin typeface="Times New Roman" panose="02020603050405020304" pitchFamily="18" charset="0"/>
                <a:cs typeface="Times New Roman" panose="02020603050405020304" pitchFamily="18" charset="0"/>
              </a:rPr>
              <a:t>песок, колесо.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Проводящему </a:t>
            </a:r>
            <a:r>
              <a:rPr lang="ru-RU" dirty="0">
                <a:latin typeface="Times New Roman" panose="02020603050405020304" pitchFamily="18" charset="0"/>
                <a:cs typeface="Times New Roman" panose="02020603050405020304" pitchFamily="18" charset="0"/>
              </a:rPr>
              <a:t>нужно помогать </a:t>
            </a:r>
            <a:r>
              <a:rPr lang="ru-RU" dirty="0" smtClean="0">
                <a:latin typeface="Times New Roman" panose="02020603050405020304" pitchFamily="18" charset="0"/>
                <a:cs typeface="Times New Roman" panose="02020603050405020304" pitchFamily="18" charset="0"/>
              </a:rPr>
              <a:t>играющим </a:t>
            </a:r>
            <a:r>
              <a:rPr lang="ru-RU" dirty="0">
                <a:latin typeface="Times New Roman" panose="02020603050405020304" pitchFamily="18" charset="0"/>
                <a:cs typeface="Times New Roman" panose="02020603050405020304" pitchFamily="18" charset="0"/>
              </a:rPr>
              <a:t>сказать побольше таких слов</a:t>
            </a:r>
            <a:r>
              <a:rPr lang="ru-RU" dirty="0" smtClean="0">
                <a:latin typeface="Times New Roman" panose="02020603050405020304" pitchFamily="18" charset="0"/>
                <a:cs typeface="Times New Roman" panose="02020603050405020304" pitchFamily="18" charset="0"/>
              </a:rPr>
              <a:t>.</a:t>
            </a:r>
            <a:r>
              <a:rPr kumimoji="0" lang="ru-RU" altLang="ru-RU" b="1" i="0" u="none" strike="noStrike" cap="none" normalizeH="0" baseline="0" dirty="0" smtClean="0">
                <a:ln>
                  <a:noFill/>
                </a:ln>
                <a:effectLst/>
                <a:latin typeface="Times New Roman" pitchFamily="18" charset="0"/>
                <a:ea typeface="Calibri" pitchFamily="34" charset="0"/>
                <a:cs typeface="Times New Roman" pitchFamily="18" charset="0"/>
              </a:rPr>
              <a:t> </a:t>
            </a:r>
            <a:endParaRPr kumimoji="0" lang="ru-RU" altLang="ru-RU"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511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3" name="Rectangle 1"/>
          <p:cNvSpPr>
            <a:spLocks noChangeArrowheads="1"/>
          </p:cNvSpPr>
          <p:nvPr/>
        </p:nvSpPr>
        <p:spPr bwMode="auto">
          <a:xfrm>
            <a:off x="-1" y="474345"/>
            <a:ext cx="1219199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ru-RU" b="1" dirty="0" smtClean="0">
                <a:latin typeface="Times New Roman" panose="02020603050405020304" pitchFamily="18" charset="0"/>
                <a:cs typeface="Times New Roman" panose="02020603050405020304" pitchFamily="18" charset="0"/>
              </a:rPr>
              <a:t>Развитие мышления</a:t>
            </a:r>
          </a:p>
          <a:p>
            <a:pPr algn="ctr"/>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Дай определение</a:t>
            </a:r>
            <a:r>
              <a:rPr lang="ru-RU" b="1" dirty="0" smtClean="0">
                <a:latin typeface="Times New Roman" panose="02020603050405020304" pitchFamily="18" charset="0"/>
                <a:cs typeface="Times New Roman" panose="02020603050405020304" pitchFamily="18" charset="0"/>
              </a:rPr>
              <a:t>»</a:t>
            </a:r>
            <a:endParaRPr lang="ru-RU" dirty="0" smtClean="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Время проведения </a:t>
            </a:r>
            <a:r>
              <a:rPr lang="ru-RU" dirty="0" smtClean="0">
                <a:latin typeface="Times New Roman" panose="02020603050405020304" pitchFamily="18" charset="0"/>
                <a:cs typeface="Times New Roman" panose="02020603050405020304" pitchFamily="18" charset="0"/>
              </a:rPr>
              <a:t>10-15 </a:t>
            </a:r>
            <a:r>
              <a:rPr lang="ru-RU" dirty="0">
                <a:latin typeface="Times New Roman" panose="02020603050405020304" pitchFamily="18" charset="0"/>
                <a:cs typeface="Times New Roman" panose="02020603050405020304" pitchFamily="18" charset="0"/>
              </a:rPr>
              <a:t>минут.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Можно </a:t>
            </a:r>
            <a:r>
              <a:rPr lang="ru-RU" dirty="0">
                <a:latin typeface="Times New Roman" panose="02020603050405020304" pitchFamily="18" charset="0"/>
                <a:cs typeface="Times New Roman" panose="02020603050405020304" pitchFamily="18" charset="0"/>
              </a:rPr>
              <a:t>проводить как на льду, так и вне льда. Участвует </a:t>
            </a:r>
            <a:r>
              <a:rPr lang="ru-RU" dirty="0">
                <a:latin typeface="Times New Roman" panose="02020603050405020304" pitchFamily="18" charset="0"/>
                <a:cs typeface="Times New Roman" panose="02020603050405020304" pitchFamily="18" charset="0"/>
              </a:rPr>
              <a:t>по </a:t>
            </a:r>
            <a:r>
              <a:rPr lang="ru-RU" dirty="0" smtClean="0">
                <a:latin typeface="Times New Roman" panose="02020603050405020304" pitchFamily="18" charset="0"/>
                <a:cs typeface="Times New Roman" panose="02020603050405020304" pitchFamily="18" charset="0"/>
              </a:rPr>
              <a:t>очереди вся </a:t>
            </a:r>
            <a:r>
              <a:rPr lang="ru-RU" dirty="0">
                <a:latin typeface="Times New Roman" panose="02020603050405020304" pitchFamily="18" charset="0"/>
                <a:cs typeface="Times New Roman" panose="02020603050405020304" pitchFamily="18" charset="0"/>
              </a:rPr>
              <a:t>команда.</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Участнику </a:t>
            </a:r>
            <a:r>
              <a:rPr lang="ru-RU" dirty="0">
                <a:latin typeface="Times New Roman" panose="02020603050405020304" pitchFamily="18" charset="0"/>
                <a:cs typeface="Times New Roman" panose="02020603050405020304" pitchFamily="18" charset="0"/>
              </a:rPr>
              <a:t>предлагается предмет, который он характеризует.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Например</a:t>
            </a:r>
            <a:r>
              <a:rPr lang="ru-RU" dirty="0">
                <a:latin typeface="Times New Roman" panose="02020603050405020304" pitchFamily="18" charset="0"/>
                <a:cs typeface="Times New Roman" panose="02020603050405020304" pitchFamily="18" charset="0"/>
              </a:rPr>
              <a:t>, показываем кружку, которую нужно описать: большая, папина, хрупкая, стеклянная и </a:t>
            </a:r>
            <a:r>
              <a:rPr lang="ru-RU" dirty="0" smtClean="0">
                <a:latin typeface="Times New Roman" panose="02020603050405020304" pitchFamily="18" charset="0"/>
                <a:cs typeface="Times New Roman" panose="02020603050405020304" pitchFamily="18" charset="0"/>
              </a:rPr>
              <a:t>др. </a:t>
            </a:r>
          </a:p>
          <a:p>
            <a:pPr algn="just"/>
            <a:r>
              <a:rPr lang="ru-RU" dirty="0" smtClean="0">
                <a:latin typeface="Times New Roman" panose="02020603050405020304" pitchFamily="18" charset="0"/>
                <a:cs typeface="Times New Roman" panose="02020603050405020304" pitchFamily="18" charset="0"/>
              </a:rPr>
              <a:t>Позже </a:t>
            </a:r>
            <a:r>
              <a:rPr lang="ru-RU" dirty="0" smtClean="0">
                <a:latin typeface="Times New Roman" panose="02020603050405020304" pitchFamily="18" charset="0"/>
                <a:cs typeface="Times New Roman" panose="02020603050405020304" pitchFamily="18" charset="0"/>
              </a:rPr>
              <a:t>участник </a:t>
            </a:r>
            <a:r>
              <a:rPr lang="ru-RU" dirty="0">
                <a:latin typeface="Times New Roman" panose="02020603050405020304" pitchFamily="18" charset="0"/>
                <a:cs typeface="Times New Roman" panose="02020603050405020304" pitchFamily="18" charset="0"/>
              </a:rPr>
              <a:t>вам показывает предмет, а вы </a:t>
            </a:r>
            <a:r>
              <a:rPr lang="ru-RU" dirty="0" smtClean="0">
                <a:latin typeface="Times New Roman" panose="02020603050405020304" pitchFamily="18" charset="0"/>
                <a:cs typeface="Times New Roman" panose="02020603050405020304" pitchFamily="18" charset="0"/>
              </a:rPr>
              <a:t>его характеризуете.</a:t>
            </a:r>
          </a:p>
          <a:p>
            <a:endParaRPr lang="ru-RU"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pPr algn="ctr"/>
            <a:endParaRPr lang="ru-RU" b="1"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«Знаете ли вы цифры?» </a:t>
            </a:r>
            <a:endParaRPr lang="ru-RU" b="1"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Цель</a:t>
            </a:r>
            <a:r>
              <a:rPr lang="ru-RU" dirty="0">
                <a:latin typeface="Times New Roman" panose="02020603050405020304" pitchFamily="18" charset="0"/>
                <a:cs typeface="Times New Roman" panose="02020603050405020304" pitchFamily="18" charset="0"/>
              </a:rPr>
              <a:t>: развитие произвольности и самоконтроля. </a:t>
            </a:r>
            <a:endParaRPr lang="ru-RU"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Время проведения 5-10 минут.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Можно </a:t>
            </a:r>
            <a:r>
              <a:rPr lang="ru-RU" dirty="0">
                <a:latin typeface="Times New Roman" panose="02020603050405020304" pitchFamily="18" charset="0"/>
                <a:cs typeface="Times New Roman" panose="02020603050405020304" pitchFamily="18" charset="0"/>
              </a:rPr>
              <a:t>проводить как на льду, так и вне льда. Участвует </a:t>
            </a:r>
            <a:r>
              <a:rPr lang="ru-RU" dirty="0">
                <a:latin typeface="Times New Roman" panose="02020603050405020304" pitchFamily="18" charset="0"/>
                <a:cs typeface="Times New Roman" panose="02020603050405020304" pitchFamily="18" charset="0"/>
              </a:rPr>
              <a:t>по </a:t>
            </a:r>
            <a:r>
              <a:rPr lang="ru-RU" dirty="0" smtClean="0">
                <a:latin typeface="Times New Roman" panose="02020603050405020304" pitchFamily="18" charset="0"/>
                <a:cs typeface="Times New Roman" panose="02020603050405020304" pitchFamily="18" charset="0"/>
              </a:rPr>
              <a:t>очереди вся </a:t>
            </a:r>
            <a:r>
              <a:rPr lang="ru-RU" dirty="0">
                <a:latin typeface="Times New Roman" panose="02020603050405020304" pitchFamily="18" charset="0"/>
                <a:cs typeface="Times New Roman" panose="02020603050405020304" pitchFamily="18" charset="0"/>
              </a:rPr>
              <a:t>команда.</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Ход </a:t>
            </a:r>
            <a:r>
              <a:rPr lang="ru-RU" dirty="0">
                <a:latin typeface="Times New Roman" panose="02020603050405020304" pitchFamily="18" charset="0"/>
                <a:cs typeface="Times New Roman" panose="02020603050405020304" pitchFamily="18" charset="0"/>
              </a:rPr>
              <a:t>игры: </a:t>
            </a:r>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говорит: </a:t>
            </a:r>
            <a:r>
              <a:rPr lang="ru-RU" dirty="0" smtClean="0">
                <a:latin typeface="Times New Roman" panose="02020603050405020304" pitchFamily="18" charset="0"/>
                <a:cs typeface="Times New Roman" panose="02020603050405020304" pitchFamily="18" charset="0"/>
              </a:rPr>
              <a:t>«Давайте </a:t>
            </a:r>
            <a:r>
              <a:rPr lang="ru-RU" dirty="0">
                <a:latin typeface="Times New Roman" panose="02020603050405020304" pitchFamily="18" charset="0"/>
                <a:cs typeface="Times New Roman" panose="02020603050405020304" pitchFamily="18" charset="0"/>
              </a:rPr>
              <a:t>посмотрим, знаете ли вы цифры. Отвечать нужно хором, но только после моей </a:t>
            </a:r>
            <a:r>
              <a:rPr lang="ru-RU" dirty="0" smtClean="0">
                <a:latin typeface="Times New Roman" panose="02020603050405020304" pitchFamily="18" charset="0"/>
                <a:cs typeface="Times New Roman" panose="02020603050405020304" pitchFamily="18" charset="0"/>
              </a:rPr>
              <a:t>команды». Проводящий </a:t>
            </a:r>
            <a:r>
              <a:rPr lang="ru-RU" dirty="0">
                <a:latin typeface="Times New Roman" panose="02020603050405020304" pitchFamily="18" charset="0"/>
                <a:cs typeface="Times New Roman" panose="02020603050405020304" pitchFamily="18" charset="0"/>
              </a:rPr>
              <a:t>рисует в воздухе какую-нибудь цифру, а через некоторое время дает команду: «Говори!». </a:t>
            </a:r>
            <a:r>
              <a:rPr lang="ru-RU" dirty="0" smtClean="0">
                <a:latin typeface="Times New Roman" panose="02020603050405020304" pitchFamily="18" charset="0"/>
                <a:cs typeface="Times New Roman" panose="02020603050405020304" pitchFamily="18" charset="0"/>
              </a:rPr>
              <a:t>Участники игры хором </a:t>
            </a:r>
            <a:r>
              <a:rPr lang="ru-RU" dirty="0">
                <a:latin typeface="Times New Roman" panose="02020603050405020304" pitchFamily="18" charset="0"/>
                <a:cs typeface="Times New Roman" panose="02020603050405020304" pitchFamily="18" charset="0"/>
              </a:rPr>
              <a:t>отвечают. </a:t>
            </a:r>
          </a:p>
          <a:p>
            <a:r>
              <a:rPr lang="ru-RU" dirty="0">
                <a:latin typeface="Times New Roman" panose="02020603050405020304" pitchFamily="18" charset="0"/>
                <a:cs typeface="Times New Roman" panose="02020603050405020304" pitchFamily="18" charset="0"/>
              </a:rPr>
              <a:t> </a:t>
            </a:r>
          </a:p>
          <a:p>
            <a:r>
              <a:rPr lang="ru-RU" b="1" dirty="0">
                <a:latin typeface="Times New Roman" panose="02020603050405020304" pitchFamily="18" charset="0"/>
                <a:cs typeface="Times New Roman" panose="02020603050405020304" pitchFamily="18" charset="0"/>
              </a:rPr>
              <a:t>Индивидуальное общение </a:t>
            </a:r>
            <a:r>
              <a:rPr lang="ru-RU" b="1" dirty="0" smtClean="0">
                <a:latin typeface="Times New Roman" panose="02020603050405020304" pitchFamily="18" charset="0"/>
                <a:cs typeface="Times New Roman" panose="02020603050405020304" pitchFamily="18" charset="0"/>
              </a:rPr>
              <a:t>со спортсменами-учащимися</a:t>
            </a:r>
            <a:r>
              <a:rPr lang="ru-RU" b="1"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Общение с </a:t>
            </a:r>
            <a:r>
              <a:rPr lang="ru-RU" b="1" dirty="0" smtClean="0">
                <a:latin typeface="Times New Roman" panose="02020603050405020304" pitchFamily="18" charset="0"/>
                <a:cs typeface="Times New Roman" panose="02020603050405020304" pitchFamily="18" charset="0"/>
              </a:rPr>
              <a:t>родителями.</a:t>
            </a:r>
            <a:r>
              <a:rPr kumimoji="0" lang="ru-RU" altLang="ru-RU" sz="1600" b="1" i="0" u="none" strike="noStrike" cap="none" normalizeH="0" baseline="0" dirty="0" smtClean="0">
                <a:ln>
                  <a:noFill/>
                </a:ln>
                <a:effectLst/>
                <a:latin typeface="Times New Roman" pitchFamily="18" charset="0"/>
                <a:ea typeface="Calibri" pitchFamily="34" charset="0"/>
                <a:cs typeface="Times New Roman" pitchFamily="18" charset="0"/>
              </a:rPr>
              <a:t> </a:t>
            </a:r>
            <a:endParaRPr kumimoji="0" lang="ru-RU" altLang="ru-RU" sz="16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5778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8" name="TextBox 7"/>
          <p:cNvSpPr txBox="1"/>
          <p:nvPr/>
        </p:nvSpPr>
        <p:spPr>
          <a:xfrm>
            <a:off x="5483256" y="323271"/>
            <a:ext cx="1130309" cy="369332"/>
          </a:xfrm>
          <a:prstGeom prst="rect">
            <a:avLst/>
          </a:prstGeom>
          <a:noFill/>
        </p:spPr>
        <p:txBody>
          <a:bodyPr wrap="none" rtlCol="0">
            <a:spAutoFit/>
          </a:bodyPr>
          <a:lstStyle/>
          <a:p>
            <a:pPr algn="ctr"/>
            <a:r>
              <a:rPr lang="ru-RU" b="1" dirty="0" smtClean="0">
                <a:latin typeface="Times New Roman" panose="02020603050405020304" pitchFamily="18" charset="0"/>
                <a:cs typeface="Times New Roman" panose="02020603050405020304" pitchFamily="18" charset="0"/>
              </a:rPr>
              <a:t>ЯНВАРЬ</a:t>
            </a:r>
            <a:endParaRPr lang="ru-RU" b="1" dirty="0">
              <a:latin typeface="Times New Roman" panose="02020603050405020304" pitchFamily="18" charset="0"/>
              <a:cs typeface="Times New Roman" panose="02020603050405020304" pitchFamily="18" charset="0"/>
            </a:endParaRPr>
          </a:p>
        </p:txBody>
      </p:sp>
      <p:sp>
        <p:nvSpPr>
          <p:cNvPr id="4" name="Rectangle 1"/>
          <p:cNvSpPr>
            <a:spLocks noChangeArrowheads="1"/>
          </p:cNvSpPr>
          <p:nvPr/>
        </p:nvSpPr>
        <p:spPr bwMode="auto">
          <a:xfrm>
            <a:off x="3767138" y="1824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58557810"/>
              </p:ext>
            </p:extLst>
          </p:nvPr>
        </p:nvGraphicFramePr>
        <p:xfrm>
          <a:off x="2" y="934700"/>
          <a:ext cx="12191998" cy="5455683"/>
        </p:xfrm>
        <a:graphic>
          <a:graphicData uri="http://schemas.openxmlformats.org/drawingml/2006/table">
            <a:tbl>
              <a:tblPr firstRow="1" firstCol="1" bandRow="1">
                <a:tableStyleId>{93296810-A885-4BE3-A3E7-6D5BEEA58F35}</a:tableStyleId>
              </a:tblPr>
              <a:tblGrid>
                <a:gridCol w="2189745"/>
                <a:gridCol w="2415216"/>
                <a:gridCol w="2463621"/>
                <a:gridCol w="2401204"/>
                <a:gridCol w="2722212"/>
              </a:tblGrid>
              <a:tr h="238419">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1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2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3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4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r>
              <a:tr h="1870566">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Тренер-спортсмен</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 Обучение простейшим методам саморегуляции.</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 </a:t>
                      </a:r>
                      <a:endParaRPr lang="ru-RU" sz="1400" dirty="0" smtClean="0">
                        <a:effectLst/>
                        <a:latin typeface="Times New Roman" panose="02020603050405020304" pitchFamily="18" charset="0"/>
                        <a:cs typeface="Times New Roman" panose="02020603050405020304" pitchFamily="18" charset="0"/>
                      </a:endParaRPr>
                    </a:p>
                    <a:p>
                      <a:pPr algn="l">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Проверка </a:t>
                      </a:r>
                      <a:r>
                        <a:rPr lang="ru-RU" sz="1400" dirty="0">
                          <a:effectLst/>
                          <a:latin typeface="Times New Roman" panose="02020603050405020304" pitchFamily="18" charset="0"/>
                          <a:cs typeface="Times New Roman" panose="02020603050405020304" pitchFamily="18" charset="0"/>
                        </a:rPr>
                        <a:t>дневника 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Индивидуальная работа со </a:t>
                      </a:r>
                      <a:r>
                        <a:rPr lang="ru-RU" sz="1400" dirty="0" smtClean="0">
                          <a:effectLst/>
                          <a:latin typeface="Times New Roman" panose="02020603050405020304" pitchFamily="18" charset="0"/>
                          <a:cs typeface="Times New Roman" panose="02020603050405020304" pitchFamily="18" charset="0"/>
                        </a:rPr>
                        <a:t>спортсменами-учащимися.</a:t>
                      </a:r>
                      <a:endParaRPr lang="ru-RU" sz="14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rowSpan="2">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Беседа на тему: </a:t>
                      </a:r>
                      <a:r>
                        <a:rPr lang="ru-RU" sz="1400" dirty="0" smtClean="0">
                          <a:effectLst/>
                          <a:latin typeface="Times New Roman" panose="02020603050405020304" pitchFamily="18" charset="0"/>
                          <a:cs typeface="Times New Roman" panose="02020603050405020304" pitchFamily="18" charset="0"/>
                        </a:rPr>
                        <a:t>«Физическая культура и спорт в Республике Беларусь».</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Обучение простейшим методам </a:t>
                      </a:r>
                      <a:r>
                        <a:rPr lang="ru-RU" sz="1400" dirty="0" err="1">
                          <a:effectLst/>
                          <a:latin typeface="Times New Roman" panose="02020603050405020304" pitchFamily="18" charset="0"/>
                          <a:cs typeface="Times New Roman" panose="02020603050405020304" pitchFamily="18" charset="0"/>
                        </a:rPr>
                        <a:t>саморегуляции</a:t>
                      </a:r>
                      <a:r>
                        <a:rPr lang="ru-RU" sz="1400" dirty="0">
                          <a:effectLst/>
                          <a:latin typeface="Times New Roman" panose="02020603050405020304" pitchFamily="18" charset="0"/>
                          <a:cs typeface="Times New Roman" panose="02020603050405020304" pitchFamily="18" charset="0"/>
                        </a:rPr>
                        <a:t>.</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 </a:t>
                      </a:r>
                      <a:r>
                        <a:rPr lang="ru-RU" sz="1400" dirty="0" smtClean="0">
                          <a:effectLst/>
                          <a:latin typeface="Times New Roman" panose="02020603050405020304" pitchFamily="18" charset="0"/>
                          <a:cs typeface="Times New Roman" panose="02020603050405020304" pitchFamily="18" charset="0"/>
                        </a:rPr>
                        <a:t>Проверка </a:t>
                      </a:r>
                      <a:r>
                        <a:rPr lang="ru-RU" sz="1400" dirty="0">
                          <a:effectLst/>
                          <a:latin typeface="Times New Roman" panose="02020603050405020304" pitchFamily="18" charset="0"/>
                          <a:cs typeface="Times New Roman" panose="02020603050405020304" pitchFamily="18" charset="0"/>
                        </a:rPr>
                        <a:t>дневника 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r>
              <a:tr h="813388">
                <a:tc>
                  <a:txBody>
                    <a:bodyPr/>
                    <a:lstStyle/>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Тренер-родитель</a:t>
                      </a:r>
                      <a:endParaRPr lang="ru-RU" sz="140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Участие в методическом </a:t>
                      </a:r>
                      <a:r>
                        <a:rPr lang="ru-RU" sz="1400" dirty="0" smtClean="0">
                          <a:effectLst/>
                          <a:latin typeface="Times New Roman" panose="02020603050405020304" pitchFamily="18" charset="0"/>
                          <a:cs typeface="Times New Roman" panose="02020603050405020304" pitchFamily="18" charset="0"/>
                        </a:rPr>
                        <a:t>занятии.</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Проведение родительского </a:t>
                      </a:r>
                      <a:r>
                        <a:rPr lang="ru-RU" sz="1400" dirty="0" smtClean="0">
                          <a:effectLst/>
                          <a:latin typeface="Times New Roman" panose="02020603050405020304" pitchFamily="18" charset="0"/>
                          <a:cs typeface="Times New Roman" panose="02020603050405020304" pitchFamily="18" charset="0"/>
                        </a:rPr>
                        <a:t>собрания.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vMerge="1">
                  <a:txBody>
                    <a:bodyPr/>
                    <a:lstStyle/>
                    <a:p>
                      <a:endParaRPr lang="ru-RU"/>
                    </a:p>
                  </a:txBody>
                  <a:tcPr/>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Консультирование родителей по вопросам режима дня, организации </a:t>
                      </a:r>
                      <a:r>
                        <a:rPr lang="ru-RU" sz="1400" dirty="0" smtClean="0">
                          <a:effectLst/>
                          <a:latin typeface="Times New Roman" panose="02020603050405020304" pitchFamily="18" charset="0"/>
                          <a:cs typeface="Times New Roman" panose="02020603050405020304" pitchFamily="18" charset="0"/>
                        </a:rPr>
                        <a:t>питания.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r>
              <a:tr h="1635015">
                <a:tc>
                  <a:txBody>
                    <a:bodyPr/>
                    <a:lstStyle/>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Родитель спортсмен</a:t>
                      </a:r>
                      <a:endParaRPr lang="ru-RU" sz="140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спортсменами</a:t>
                      </a:r>
                      <a:r>
                        <a:rPr lang="ru-RU" sz="1400" baseline="0" dirty="0" smtClean="0">
                          <a:effectLst/>
                          <a:latin typeface="Times New Roman" panose="02020603050405020304" pitchFamily="18" charset="0"/>
                          <a:cs typeface="Times New Roman" panose="02020603050405020304" pitchFamily="18" charset="0"/>
                        </a:rPr>
                        <a:t>-учащимися</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Обучение простейшим методам </a:t>
                      </a:r>
                      <a:r>
                        <a:rPr lang="ru-RU" sz="1400" dirty="0" err="1">
                          <a:effectLst/>
                          <a:latin typeface="Times New Roman" panose="02020603050405020304" pitchFamily="18" charset="0"/>
                          <a:cs typeface="Times New Roman" panose="02020603050405020304" pitchFamily="18" charset="0"/>
                        </a:rPr>
                        <a:t>саморегуляции</a:t>
                      </a:r>
                      <a:r>
                        <a:rPr lang="ru-RU" sz="1400" dirty="0">
                          <a:effectLst/>
                          <a:latin typeface="Times New Roman" panose="02020603050405020304" pitchFamily="18" charset="0"/>
                          <a:cs typeface="Times New Roman" panose="02020603050405020304" pitchFamily="18" charset="0"/>
                        </a:rPr>
                        <a:t>.</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 </a:t>
                      </a:r>
                      <a:endParaRPr lang="ru-RU" sz="1400" dirty="0" smtClean="0">
                        <a:effectLst/>
                        <a:latin typeface="Times New Roman" panose="02020603050405020304" pitchFamily="18" charset="0"/>
                        <a:cs typeface="Times New Roman" panose="02020603050405020304" pitchFamily="18" charset="0"/>
                      </a:endParaRPr>
                    </a:p>
                    <a:p>
                      <a:pPr algn="l">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Проверка </a:t>
                      </a:r>
                      <a:r>
                        <a:rPr lang="ru-RU" sz="1400" dirty="0">
                          <a:effectLst/>
                          <a:latin typeface="Times New Roman" panose="02020603050405020304" pitchFamily="18" charset="0"/>
                          <a:cs typeface="Times New Roman" panose="02020603050405020304" pitchFamily="18" charset="0"/>
                        </a:rPr>
                        <a:t>дневника 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Обучение простейшим методам саморегуляции.</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 </a:t>
                      </a:r>
                      <a:endParaRPr lang="ru-RU" sz="1400" dirty="0" smtClean="0">
                        <a:effectLst/>
                        <a:latin typeface="Times New Roman" panose="02020603050405020304" pitchFamily="18" charset="0"/>
                        <a:cs typeface="Times New Roman" panose="02020603050405020304" pitchFamily="18" charset="0"/>
                      </a:endParaRPr>
                    </a:p>
                    <a:p>
                      <a:pPr algn="l">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Проверка </a:t>
                      </a:r>
                      <a:r>
                        <a:rPr lang="ru-RU" sz="1400" dirty="0">
                          <a:effectLst/>
                          <a:latin typeface="Times New Roman" panose="02020603050405020304" pitchFamily="18" charset="0"/>
                          <a:cs typeface="Times New Roman" panose="02020603050405020304" pitchFamily="18" charset="0"/>
                        </a:rPr>
                        <a:t>дневника 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спортсменами</a:t>
                      </a:r>
                      <a:r>
                        <a:rPr lang="ru-RU" sz="1400" baseline="0" dirty="0" smtClean="0">
                          <a:effectLst/>
                          <a:latin typeface="Times New Roman" panose="02020603050405020304" pitchFamily="18" charset="0"/>
                          <a:cs typeface="Times New Roman" panose="02020603050405020304" pitchFamily="18" charset="0"/>
                        </a:rPr>
                        <a:t>-учащимися</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r>
              <a:tr h="715256">
                <a:tc>
                  <a:txBody>
                    <a:bodyPr/>
                    <a:lstStyle/>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Тренер-психолог</a:t>
                      </a:r>
                      <a:endParaRPr lang="ru-RU" sz="140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a:t>
                      </a:r>
                      <a:r>
                        <a:rPr lang="ru-RU" sz="1400" baseline="0" dirty="0" smtClean="0">
                          <a:effectLst/>
                          <a:latin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cs typeface="Times New Roman" panose="02020603050405020304" pitchFamily="18" charset="0"/>
                        </a:rPr>
                        <a:t>и </a:t>
                      </a:r>
                      <a:r>
                        <a:rPr lang="ru-RU" sz="1400" dirty="0">
                          <a:effectLst/>
                          <a:latin typeface="Times New Roman" panose="02020603050405020304" pitchFamily="18" charset="0"/>
                          <a:cs typeface="Times New Roman" panose="02020603050405020304" pitchFamily="18" charset="0"/>
                        </a:rPr>
                        <a:t>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и </a:t>
                      </a:r>
                      <a:r>
                        <a:rPr lang="ru-RU" sz="1400" dirty="0">
                          <a:effectLst/>
                          <a:latin typeface="Times New Roman" panose="02020603050405020304" pitchFamily="18" charset="0"/>
                          <a:cs typeface="Times New Roman" panose="02020603050405020304" pitchFamily="18" charset="0"/>
                        </a:rPr>
                        <a:t>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r>
            </a:tbl>
          </a:graphicData>
        </a:graphic>
      </p:graphicFrame>
    </p:spTree>
    <p:extLst>
      <p:ext uri="{BB962C8B-B14F-4D97-AF65-F5344CB8AC3E}">
        <p14:creationId xmlns:p14="http://schemas.microsoft.com/office/powerpoint/2010/main" val="1157611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1443841"/>
            <a:ext cx="12191999" cy="3693319"/>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1-я </a:t>
            </a:r>
            <a:r>
              <a:rPr lang="ru-RU" b="1" dirty="0">
                <a:latin typeface="Times New Roman" panose="02020603050405020304" pitchFamily="18" charset="0"/>
                <a:cs typeface="Times New Roman" panose="02020603050405020304" pitchFamily="18" charset="0"/>
              </a:rPr>
              <a:t>неделя</a:t>
            </a:r>
            <a:endParaRPr lang="ru-RU"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Сплочение </a:t>
            </a:r>
            <a:r>
              <a:rPr lang="ru-RU" b="1" dirty="0" smtClean="0">
                <a:latin typeface="Times New Roman" panose="02020603050405020304" pitchFamily="18" charset="0"/>
                <a:cs typeface="Times New Roman" panose="02020603050405020304" pitchFamily="18" charset="0"/>
              </a:rPr>
              <a:t>коллектива</a:t>
            </a:r>
          </a:p>
          <a:p>
            <a:pPr algn="just"/>
            <a:endParaRPr lang="ru-RU" dirty="0">
              <a:latin typeface="Times New Roman" panose="02020603050405020304" pitchFamily="18" charset="0"/>
              <a:cs typeface="Times New Roman" panose="02020603050405020304" pitchFamily="18" charset="0"/>
            </a:endParaRPr>
          </a:p>
          <a:p>
            <a:pPr lvl="0" algn="just"/>
            <a:r>
              <a:rPr lang="ru-RU" b="1" dirty="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Острова»</a:t>
            </a:r>
            <a:endParaRPr lang="ru-RU" dirty="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Время проведения 10-15 минут. </a:t>
            </a:r>
          </a:p>
          <a:p>
            <a:pPr lvl="0" algn="just"/>
            <a:r>
              <a:rPr lang="ru-RU" dirty="0" smtClean="0">
                <a:latin typeface="Times New Roman" panose="02020603050405020304" pitchFamily="18" charset="0"/>
                <a:cs typeface="Times New Roman" panose="02020603050405020304" pitchFamily="18" charset="0"/>
              </a:rPr>
              <a:t>Выполняется вне льда. Участвует вся команда.</a:t>
            </a:r>
          </a:p>
          <a:p>
            <a:pPr lvl="0" algn="just"/>
            <a:r>
              <a:rPr lang="ru-RU" dirty="0" smtClean="0">
                <a:latin typeface="Times New Roman" panose="02020603050405020304" pitchFamily="18" charset="0"/>
                <a:cs typeface="Times New Roman" panose="02020603050405020304" pitchFamily="18" charset="0"/>
              </a:rPr>
              <a:t>Подготовительный </a:t>
            </a:r>
            <a:r>
              <a:rPr lang="ru-RU" dirty="0">
                <a:latin typeface="Times New Roman" panose="02020603050405020304" pitchFamily="18" charset="0"/>
                <a:cs typeface="Times New Roman" panose="02020603050405020304" pitchFamily="18" charset="0"/>
              </a:rPr>
              <a:t>этап: подготовьте отдельные листы газеты для каждого участника, магнитофон, соответствующие музыкальные записи.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Суть </a:t>
            </a:r>
            <a:r>
              <a:rPr lang="ru-RU" dirty="0">
                <a:latin typeface="Times New Roman" panose="02020603050405020304" pitchFamily="18" charset="0"/>
                <a:cs typeface="Times New Roman" panose="02020603050405020304" pitchFamily="18" charset="0"/>
              </a:rPr>
              <a:t>игры : Каждому </a:t>
            </a:r>
            <a:r>
              <a:rPr lang="ru-RU" dirty="0" smtClean="0">
                <a:latin typeface="Times New Roman" panose="02020603050405020304" pitchFamily="18" charset="0"/>
                <a:cs typeface="Times New Roman" panose="02020603050405020304" pitchFamily="18" charset="0"/>
              </a:rPr>
              <a:t>участнику </a:t>
            </a:r>
            <a:r>
              <a:rPr lang="ru-RU" dirty="0">
                <a:latin typeface="Times New Roman" panose="02020603050405020304" pitchFamily="18" charset="0"/>
                <a:cs typeface="Times New Roman" panose="02020603050405020304" pitchFamily="18" charset="0"/>
              </a:rPr>
              <a:t>раздаётся по одному листу газеты, которые кладутся на пол. Каждый встаёт на свой лист и танцует под музыку, не сходя с газетного листа. Через </a:t>
            </a:r>
            <a:r>
              <a:rPr lang="ru-RU" dirty="0" smtClean="0">
                <a:latin typeface="Times New Roman" panose="02020603050405020304" pitchFamily="18" charset="0"/>
                <a:cs typeface="Times New Roman" panose="02020603050405020304" pitchFamily="18" charset="0"/>
              </a:rPr>
              <a:t>20-30 секунд проводящий </a:t>
            </a:r>
            <a:r>
              <a:rPr lang="ru-RU" dirty="0">
                <a:latin typeface="Times New Roman" panose="02020603050405020304" pitchFamily="18" charset="0"/>
                <a:cs typeface="Times New Roman" panose="02020603050405020304" pitchFamily="18" charset="0"/>
              </a:rPr>
              <a:t>забирает пять листов. </a:t>
            </a:r>
            <a:r>
              <a:rPr lang="ru-RU" dirty="0" smtClean="0">
                <a:latin typeface="Times New Roman" panose="02020603050405020304" pitchFamily="18" charset="0"/>
                <a:cs typeface="Times New Roman" panose="02020603050405020304" pitchFamily="18" charset="0"/>
              </a:rPr>
              <a:t>Тот </a:t>
            </a:r>
            <a:r>
              <a:rPr lang="ru-RU" dirty="0">
                <a:latin typeface="Times New Roman" panose="02020603050405020304" pitchFamily="18" charset="0"/>
                <a:cs typeface="Times New Roman" panose="02020603050405020304" pitchFamily="18" charset="0"/>
              </a:rPr>
              <a:t>кто остался без листа, должен попроситься к другому. </a:t>
            </a:r>
            <a:endParaRPr lang="ru-RU" dirty="0" smtClean="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Игра </a:t>
            </a:r>
            <a:r>
              <a:rPr lang="ru-RU" dirty="0">
                <a:latin typeface="Times New Roman" panose="02020603050405020304" pitchFamily="18" charset="0"/>
                <a:cs typeface="Times New Roman" panose="02020603050405020304" pitchFamily="18" charset="0"/>
              </a:rPr>
              <a:t>учит: толерантности, пониманию, отзывчивости, </a:t>
            </a:r>
            <a:r>
              <a:rPr lang="ru-RU" dirty="0" smtClean="0">
                <a:latin typeface="Times New Roman" panose="02020603050405020304" pitchFamily="18" charset="0"/>
                <a:cs typeface="Times New Roman" panose="02020603050405020304" pitchFamily="18" charset="0"/>
              </a:rPr>
              <a:t>сплочению.</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631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1289953"/>
            <a:ext cx="12191999" cy="4524315"/>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Развитие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endParaRPr lang="ru-RU" u="sng"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Время </a:t>
            </a:r>
            <a:r>
              <a:rPr lang="ru-RU" dirty="0" smtClean="0">
                <a:latin typeface="Times New Roman" panose="02020603050405020304" pitchFamily="18" charset="0"/>
                <a:cs typeface="Times New Roman" panose="02020603050405020304" pitchFamily="18" charset="0"/>
              </a:rPr>
              <a:t>выполнения - </a:t>
            </a:r>
            <a:r>
              <a:rPr lang="ru-RU" dirty="0" smtClean="0">
                <a:latin typeface="Times New Roman" panose="02020603050405020304" pitchFamily="18" charset="0"/>
                <a:cs typeface="Times New Roman" panose="02020603050405020304" pitchFamily="18" charset="0"/>
              </a:rPr>
              <a:t>до 5 минут. </a:t>
            </a:r>
          </a:p>
          <a:p>
            <a:pPr algn="just"/>
            <a:r>
              <a:rPr lang="ru-RU" dirty="0" smtClean="0">
                <a:latin typeface="Times New Roman" panose="02020603050405020304" pitchFamily="18" charset="0"/>
                <a:cs typeface="Times New Roman" panose="02020603050405020304" pitchFamily="18" charset="0"/>
              </a:rPr>
              <a:t>Можно проводить как на льду, так и вне льда. Участвует вся команда.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Переключение </a:t>
            </a:r>
            <a:r>
              <a:rPr lang="ru-RU" dirty="0" smtClean="0">
                <a:latin typeface="Times New Roman" panose="02020603050405020304" pitchFamily="18" charset="0"/>
                <a:cs typeface="Times New Roman" panose="02020603050405020304" pitchFamily="18" charset="0"/>
              </a:rPr>
              <a:t>с </a:t>
            </a:r>
            <a:r>
              <a:rPr lang="ru-RU" dirty="0">
                <a:latin typeface="Times New Roman" panose="02020603050405020304" pitchFamily="18" charset="0"/>
                <a:cs typeface="Times New Roman" panose="02020603050405020304" pitchFamily="18" charset="0"/>
              </a:rPr>
              <a:t>негативных эмоций на положительные с дальнейшим положительным одобрением.</a:t>
            </a:r>
          </a:p>
          <a:p>
            <a:r>
              <a:rPr lang="ru-RU" dirty="0">
                <a:latin typeface="Times New Roman" panose="02020603050405020304" pitchFamily="18" charset="0"/>
                <a:cs typeface="Times New Roman" panose="02020603050405020304" pitchFamily="18" charset="0"/>
              </a:rPr>
              <a:t>Упражнение на дыхание – делать вдох и выдыхать, досчитав до 4. </a:t>
            </a:r>
            <a:endParaRPr lang="ru-RU" dirty="0" smtClean="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внимания</a:t>
            </a:r>
            <a:endParaRPr lang="ru-RU" b="1"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«Замри»</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Цель – развивать активное внимание</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Время выполнения 5-10 минут.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Можно </a:t>
            </a:r>
            <a:r>
              <a:rPr lang="ru-RU" dirty="0" smtClean="0">
                <a:latin typeface="Times New Roman" panose="02020603050405020304" pitchFamily="18" charset="0"/>
                <a:cs typeface="Times New Roman" panose="02020603050405020304" pitchFamily="18" charset="0"/>
              </a:rPr>
              <a:t>проводить как на льду, так и вне льда. </a:t>
            </a:r>
            <a:r>
              <a:rPr lang="ru-RU" dirty="0" smtClean="0">
                <a:latin typeface="Times New Roman" panose="02020603050405020304" pitchFamily="18" charset="0"/>
                <a:cs typeface="Times New Roman" panose="02020603050405020304" pitchFamily="18" charset="0"/>
              </a:rPr>
              <a:t>Участвует </a:t>
            </a:r>
            <a:r>
              <a:rPr lang="ru-RU" dirty="0" smtClean="0">
                <a:latin typeface="Times New Roman" panose="02020603050405020304" pitchFamily="18" charset="0"/>
                <a:cs typeface="Times New Roman" panose="02020603050405020304" pitchFamily="18" charset="0"/>
              </a:rPr>
              <a:t>вся команда.</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Процедура игры. По сигналу </a:t>
            </a:r>
            <a:r>
              <a:rPr lang="ru-RU" dirty="0" smtClean="0">
                <a:latin typeface="Times New Roman" panose="02020603050405020304" pitchFamily="18" charset="0"/>
                <a:cs typeface="Times New Roman" panose="02020603050405020304" pitchFamily="18" charset="0"/>
              </a:rPr>
              <a:t>проводящего все участники </a:t>
            </a:r>
            <a:r>
              <a:rPr lang="ru-RU" dirty="0" smtClean="0">
                <a:latin typeface="Times New Roman" panose="02020603050405020304" pitchFamily="18" charset="0"/>
                <a:cs typeface="Times New Roman" panose="02020603050405020304" pitchFamily="18" charset="0"/>
              </a:rPr>
              <a:t>должны </a:t>
            </a:r>
            <a:r>
              <a:rPr lang="ru-RU" dirty="0">
                <a:latin typeface="Times New Roman" panose="02020603050405020304" pitchFamily="18" charset="0"/>
                <a:cs typeface="Times New Roman" panose="02020603050405020304" pitchFamily="18" charset="0"/>
              </a:rPr>
              <a:t>замереть в той же позе, в которой были в момент сигнала. Проигрывает тот, кто шевелится, его забирает к себе дракон или он выбывает из игры. </a:t>
            </a:r>
            <a:endParaRPr lang="ru-RU"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5644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6633"/>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256670" y="628296"/>
            <a:ext cx="11935327" cy="5632311"/>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Развитие памяти</a:t>
            </a:r>
            <a:endParaRPr lang="ru-RU" b="1" dirty="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Звук заблудился</a:t>
            </a:r>
            <a:r>
              <a:rPr lang="ru-RU" b="1"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Цель: Развитие слуховой памяти, фонематического слуха</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Время проведения 5-10 минут. </a:t>
            </a:r>
          </a:p>
          <a:p>
            <a:r>
              <a:rPr lang="ru-RU" dirty="0" smtClean="0">
                <a:latin typeface="Times New Roman" panose="02020603050405020304" pitchFamily="18" charset="0"/>
                <a:cs typeface="Times New Roman" panose="02020603050405020304" pitchFamily="18" charset="0"/>
              </a:rPr>
              <a:t>Проводится вне </a:t>
            </a:r>
            <a:r>
              <a:rPr lang="ru-RU" dirty="0" smtClean="0">
                <a:latin typeface="Times New Roman" panose="02020603050405020304" pitchFamily="18" charset="0"/>
                <a:cs typeface="Times New Roman" panose="02020603050405020304" pitchFamily="18" charset="0"/>
              </a:rPr>
              <a:t>льда. Участвует вся команда.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Оборудование: Карточка подборки заданий</a:t>
            </a:r>
            <a:r>
              <a:rPr lang="ru-RU" dirty="0" smtClean="0">
                <a:latin typeface="Times New Roman" panose="02020603050405020304" pitchFamily="18" charset="0"/>
                <a:cs typeface="Times New Roman" panose="02020603050405020304" pitchFamily="18" charset="0"/>
              </a:rPr>
              <a:t>. А можно и без карточек.</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Ход игры: </a:t>
            </a:r>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говорит, что звук (Р) сегодня заблудился и не может найти свои слова, предлагает ему помочь: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Я буду называть слово, а вы меняйте всегда первый звук на звук (Р)».</a:t>
            </a:r>
          </a:p>
          <a:p>
            <a:r>
              <a:rPr lang="ru-RU" dirty="0">
                <a:latin typeface="Times New Roman" panose="02020603050405020304" pitchFamily="18" charset="0"/>
                <a:cs typeface="Times New Roman" panose="02020603050405020304" pitchFamily="18" charset="0"/>
              </a:rPr>
              <a:t>Например: Хобот-робот (танец, забота, мычать, пугать, дубить, макеты, губка, пыжик, дом и т.д.).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Или </a:t>
            </a:r>
            <a:r>
              <a:rPr lang="ru-RU" dirty="0">
                <a:latin typeface="Times New Roman" panose="02020603050405020304" pitchFamily="18" charset="0"/>
                <a:cs typeface="Times New Roman" panose="02020603050405020304" pitchFamily="18" charset="0"/>
              </a:rPr>
              <a:t>заблудился звук (ль) – мол-моль (пол, мыл, был, мел, ел, пыл, цел, дал и т.д.).</a:t>
            </a:r>
          </a:p>
          <a:p>
            <a:pPr algn="ctr"/>
            <a:endParaRPr lang="ru-RU"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На </a:t>
            </a:r>
            <a:r>
              <a:rPr lang="ru-RU" b="1" dirty="0">
                <a:latin typeface="Times New Roman" panose="02020603050405020304" pitchFamily="18" charset="0"/>
                <a:cs typeface="Times New Roman" panose="02020603050405020304" pitchFamily="18" charset="0"/>
              </a:rPr>
              <a:t>мышление и </a:t>
            </a:r>
            <a:r>
              <a:rPr lang="ru-RU" b="1" dirty="0" smtClean="0">
                <a:latin typeface="Times New Roman" panose="02020603050405020304" pitchFamily="18" charset="0"/>
                <a:cs typeface="Times New Roman" panose="02020603050405020304" pitchFamily="18" charset="0"/>
              </a:rPr>
              <a:t>моторику</a:t>
            </a:r>
          </a:p>
          <a:p>
            <a:pPr algn="ctr"/>
            <a:endParaRPr lang="ru-RU" b="1"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Одной рукой показывать указательный и средний палец, а другой знак «ОК», далее необходимо менять эти жесть с одной руки на другую.</a:t>
            </a:r>
          </a:p>
          <a:p>
            <a:r>
              <a:rPr lang="ru-RU" b="1" dirty="0">
                <a:latin typeface="Times New Roman" panose="02020603050405020304" pitchFamily="18" charset="0"/>
                <a:cs typeface="Times New Roman" panose="02020603050405020304" pitchFamily="18" charset="0"/>
              </a:rPr>
              <a:t> </a:t>
            </a:r>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Проверка </a:t>
            </a:r>
            <a:r>
              <a:rPr lang="ru-RU" b="1" dirty="0">
                <a:latin typeface="Times New Roman" panose="02020603050405020304" pitchFamily="18" charset="0"/>
                <a:cs typeface="Times New Roman" panose="02020603050405020304" pitchFamily="18" charset="0"/>
              </a:rPr>
              <a:t>дневника спортсмена</a:t>
            </a:r>
            <a:r>
              <a:rPr lang="ru-RU" b="1"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8391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1088238"/>
            <a:ext cx="12191999" cy="3970318"/>
          </a:xfrm>
          <a:prstGeom prst="rect">
            <a:avLst/>
          </a:prstGeom>
        </p:spPr>
        <p:txBody>
          <a:bodyPr wrap="square">
            <a:spAutoFit/>
          </a:bodyPr>
          <a:lstStyle/>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2-я </a:t>
            </a:r>
            <a:r>
              <a:rPr lang="ru-RU" b="1" dirty="0">
                <a:latin typeface="Times New Roman" panose="02020603050405020304" pitchFamily="18" charset="0"/>
                <a:cs typeface="Times New Roman" panose="02020603050405020304" pitchFamily="18" charset="0"/>
              </a:rPr>
              <a:t>неделя</a:t>
            </a:r>
            <a:endParaRPr lang="ru-RU" dirty="0">
              <a:latin typeface="Times New Roman" panose="02020603050405020304" pitchFamily="18" charset="0"/>
              <a:cs typeface="Times New Roman" panose="02020603050405020304" pitchFamily="18" charset="0"/>
            </a:endParaRPr>
          </a:p>
          <a:p>
            <a:pPr algn="ctr"/>
            <a:endParaRPr lang="ru-RU" b="1"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Проведение </a:t>
            </a:r>
            <a:r>
              <a:rPr lang="ru-RU" b="1" dirty="0">
                <a:latin typeface="Times New Roman" panose="02020603050405020304" pitchFamily="18" charset="0"/>
                <a:cs typeface="Times New Roman" panose="02020603050405020304" pitchFamily="18" charset="0"/>
              </a:rPr>
              <a:t>родительского </a:t>
            </a:r>
            <a:r>
              <a:rPr lang="ru-RU" b="1" dirty="0" smtClean="0">
                <a:latin typeface="Times New Roman" panose="02020603050405020304" pitchFamily="18" charset="0"/>
                <a:cs typeface="Times New Roman" panose="02020603050405020304" pitchFamily="18" charset="0"/>
              </a:rPr>
              <a:t>собрания</a:t>
            </a:r>
          </a:p>
          <a:p>
            <a:pPr algn="just"/>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сообщение </a:t>
            </a:r>
            <a:r>
              <a:rPr lang="ru-RU" dirty="0">
                <a:latin typeface="Times New Roman" panose="02020603050405020304" pitchFamily="18" charset="0"/>
                <a:cs typeface="Times New Roman" panose="02020603050405020304" pitchFamily="18" charset="0"/>
              </a:rPr>
              <a:t>итогов учебно-тренировочных занятий за прошедший </a:t>
            </a:r>
            <a:r>
              <a:rPr lang="ru-RU" dirty="0" smtClean="0">
                <a:latin typeface="Times New Roman" panose="02020603050405020304" pitchFamily="18" charset="0"/>
                <a:cs typeface="Times New Roman" panose="02020603050405020304" pitchFamily="18" charset="0"/>
              </a:rPr>
              <a:t>месяц;</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определение проблемных вопросов на учебно-тренировочных </a:t>
            </a:r>
            <a:r>
              <a:rPr lang="ru-RU" dirty="0" smtClean="0">
                <a:latin typeface="Times New Roman" panose="02020603050405020304" pitchFamily="18" charset="0"/>
                <a:cs typeface="Times New Roman" panose="02020603050405020304" pitchFamily="18" charset="0"/>
              </a:rPr>
              <a:t>занятиях, их </a:t>
            </a:r>
            <a:r>
              <a:rPr lang="ru-RU" dirty="0">
                <a:latin typeface="Times New Roman" panose="02020603050405020304" pitchFamily="18" charset="0"/>
                <a:cs typeface="Times New Roman" panose="02020603050405020304" pitchFamily="18" charset="0"/>
              </a:rPr>
              <a:t>совместный поиск или предложения по </a:t>
            </a:r>
            <a:r>
              <a:rPr lang="ru-RU" dirty="0" smtClean="0">
                <a:latin typeface="Times New Roman" panose="02020603050405020304" pitchFamily="18" charset="0"/>
                <a:cs typeface="Times New Roman" panose="02020603050405020304" pitchFamily="18" charset="0"/>
              </a:rPr>
              <a:t>поиску;</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выделение </a:t>
            </a:r>
            <a:r>
              <a:rPr lang="ru-RU" dirty="0">
                <a:latin typeface="Times New Roman" panose="02020603050405020304" pitchFamily="18" charset="0"/>
                <a:cs typeface="Times New Roman" panose="02020603050405020304" pitchFamily="18" charset="0"/>
              </a:rPr>
              <a:t>успешных результатов на </a:t>
            </a:r>
            <a:r>
              <a:rPr lang="ru-RU" dirty="0" smtClean="0">
                <a:latin typeface="Times New Roman" panose="02020603050405020304" pitchFamily="18" charset="0"/>
                <a:cs typeface="Times New Roman" panose="02020603050405020304" pitchFamily="18" charset="0"/>
              </a:rPr>
              <a:t>учебно-тренировочных занятиях;</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совместное </a:t>
            </a:r>
            <a:r>
              <a:rPr lang="ru-RU" dirty="0">
                <a:latin typeface="Times New Roman" panose="02020603050405020304" pitchFamily="18" charset="0"/>
                <a:cs typeface="Times New Roman" panose="02020603050405020304" pitchFamily="18" charset="0"/>
              </a:rPr>
              <a:t>планирование проведения </a:t>
            </a:r>
            <a:r>
              <a:rPr lang="ru-RU" dirty="0" smtClean="0">
                <a:latin typeface="Times New Roman" panose="02020603050405020304" pitchFamily="18" charset="0"/>
                <a:cs typeface="Times New Roman" panose="02020603050405020304" pitchFamily="18" charset="0"/>
              </a:rPr>
              <a:t>мероприятий;</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привлечение родителей, чтобы они помогали </a:t>
            </a:r>
            <a:r>
              <a:rPr lang="ru-RU" dirty="0" smtClean="0">
                <a:latin typeface="Times New Roman" panose="02020603050405020304" pitchFamily="18" charset="0"/>
                <a:cs typeface="Times New Roman" panose="02020603050405020304" pitchFamily="18" charset="0"/>
              </a:rPr>
              <a:t>тренеру-преподавателю, </a:t>
            </a:r>
            <a:r>
              <a:rPr lang="ru-RU" dirty="0">
                <a:latin typeface="Times New Roman" panose="02020603050405020304" pitchFamily="18" charset="0"/>
                <a:cs typeface="Times New Roman" panose="02020603050405020304" pitchFamily="18" charset="0"/>
              </a:rPr>
              <a:t>чтобы </a:t>
            </a:r>
            <a:r>
              <a:rPr lang="ru-RU" dirty="0" smtClean="0">
                <a:latin typeface="Times New Roman" panose="02020603050405020304" pitchFamily="18" charset="0"/>
                <a:cs typeface="Times New Roman" panose="02020603050405020304" pitchFamily="18" charset="0"/>
              </a:rPr>
              <a:t>родители </a:t>
            </a:r>
            <a:r>
              <a:rPr lang="ru-RU" dirty="0">
                <a:latin typeface="Times New Roman" panose="02020603050405020304" pitchFamily="18" charset="0"/>
                <a:cs typeface="Times New Roman" panose="02020603050405020304" pitchFamily="18" charset="0"/>
              </a:rPr>
              <a:t>выполняли упражнения на развитие психических </a:t>
            </a:r>
            <a:r>
              <a:rPr lang="ru-RU" dirty="0" smtClean="0">
                <a:latin typeface="Times New Roman" panose="02020603050405020304" pitchFamily="18" charset="0"/>
                <a:cs typeface="Times New Roman" panose="02020603050405020304" pitchFamily="18" charset="0"/>
              </a:rPr>
              <a:t>процессов, вместе </a:t>
            </a:r>
            <a:r>
              <a:rPr lang="ru-RU" dirty="0">
                <a:latin typeface="Times New Roman" panose="02020603050405020304" pitchFamily="18" charset="0"/>
                <a:cs typeface="Times New Roman" panose="02020603050405020304" pitchFamily="18" charset="0"/>
              </a:rPr>
              <a:t>с ребенком, контролировали ведение дневника </a:t>
            </a:r>
            <a:r>
              <a:rPr lang="ru-RU" dirty="0" smtClean="0">
                <a:latin typeface="Times New Roman" panose="02020603050405020304" pitchFamily="18" charset="0"/>
                <a:cs typeface="Times New Roman" panose="02020603050405020304" pitchFamily="18" charset="0"/>
              </a:rPr>
              <a:t>спортсмена;</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выделение пяти лучших учащихся месяца по результатам учебно-тренировочного занятия </a:t>
            </a: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dream </a:t>
            </a:r>
            <a:r>
              <a:rPr lang="en-US" dirty="0">
                <a:latin typeface="Times New Roman" panose="02020603050405020304" pitchFamily="18" charset="0"/>
                <a:cs typeface="Times New Roman" panose="02020603050405020304" pitchFamily="18" charset="0"/>
              </a:rPr>
              <a:t>team</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сообщение </a:t>
            </a:r>
            <a:r>
              <a:rPr lang="ru-RU" dirty="0">
                <a:latin typeface="Times New Roman" panose="02020603050405020304" pitchFamily="18" charset="0"/>
                <a:cs typeface="Times New Roman" panose="02020603050405020304" pitchFamily="18" charset="0"/>
              </a:rPr>
              <a:t>планов на следующий </a:t>
            </a:r>
            <a:r>
              <a:rPr lang="ru-RU" dirty="0" smtClean="0">
                <a:latin typeface="Times New Roman" panose="02020603050405020304" pitchFamily="18" charset="0"/>
                <a:cs typeface="Times New Roman" panose="02020603050405020304" pitchFamily="18" charset="0"/>
              </a:rPr>
              <a:t>месяц.</a:t>
            </a:r>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943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85390"/>
            <a:ext cx="12192000" cy="6555641"/>
          </a:xfrm>
          <a:prstGeom prst="rect">
            <a:avLst/>
          </a:prstGeom>
        </p:spPr>
        <p:txBody>
          <a:bodyPr wrap="square">
            <a:spAutoFit/>
          </a:bodyPr>
          <a:lstStyle/>
          <a:p>
            <a:pPr algn="ctr"/>
            <a:r>
              <a:rPr lang="ru-RU" sz="1600" b="1" dirty="0">
                <a:latin typeface="Times New Roman" panose="02020603050405020304" pitchFamily="18" charset="0"/>
                <a:cs typeface="Times New Roman" panose="02020603050405020304" pitchFamily="18" charset="0"/>
              </a:rPr>
              <a:t>МЕТОДИЧЕСКИЕ ЗАДАЧИ ПО МЕСЯЦАМ</a:t>
            </a:r>
          </a:p>
          <a:p>
            <a:pPr algn="ctr" fontAlgn="t"/>
            <a:r>
              <a:rPr lang="ru-RU" sz="1600" b="1" dirty="0" smtClean="0">
                <a:latin typeface="Times New Roman" panose="02020603050405020304" pitchFamily="18" charset="0"/>
                <a:cs typeface="Times New Roman" panose="02020603050405020304" pitchFamily="18" charset="0"/>
              </a:rPr>
              <a:t>(декабрь-февраль)</a:t>
            </a:r>
            <a:endParaRPr lang="ru-RU" sz="1600" b="1" dirty="0">
              <a:latin typeface="Times New Roman" panose="02020603050405020304" pitchFamily="18" charset="0"/>
              <a:cs typeface="Times New Roman" panose="02020603050405020304" pitchFamily="18" charset="0"/>
            </a:endParaRPr>
          </a:p>
          <a:p>
            <a:pPr algn="ctr"/>
            <a:endParaRPr lang="ru-RU" sz="1600" b="1"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ДЕКАБРЬ</a:t>
            </a:r>
          </a:p>
          <a:p>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проведение родительских </a:t>
            </a:r>
            <a:r>
              <a:rPr lang="ru-RU" sz="1400" dirty="0" smtClean="0">
                <a:latin typeface="Times New Roman" panose="02020603050405020304" pitchFamily="18" charset="0"/>
                <a:cs typeface="Times New Roman" panose="02020603050405020304" pitchFamily="18" charset="0"/>
              </a:rPr>
              <a:t>собраний;</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сплочение </a:t>
            </a:r>
            <a:r>
              <a:rPr lang="ru-RU" sz="1400" dirty="0" smtClean="0">
                <a:latin typeface="Times New Roman" panose="02020603050405020304" pitchFamily="18" charset="0"/>
                <a:cs typeface="Times New Roman" panose="02020603050405020304" pitchFamily="18" charset="0"/>
              </a:rPr>
              <a:t>команды;</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обучение простейшим методам </a:t>
            </a:r>
            <a:r>
              <a:rPr lang="ru-RU" sz="1400" dirty="0" err="1" smtClean="0">
                <a:latin typeface="Times New Roman" panose="02020603050405020304" pitchFamily="18" charset="0"/>
                <a:cs typeface="Times New Roman" panose="02020603050405020304" pitchFamily="18" charset="0"/>
              </a:rPr>
              <a:t>саморегуляции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 формирование </a:t>
            </a:r>
            <a:r>
              <a:rPr lang="ru-RU" sz="1400" dirty="0">
                <a:latin typeface="Times New Roman" panose="02020603050405020304" pitchFamily="18" charset="0"/>
                <a:cs typeface="Times New Roman" panose="02020603050405020304" pitchFamily="18" charset="0"/>
              </a:rPr>
              <a:t>мотивации, развитие психических процессов (внимания, памяти, воли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просмотр мотивирующего </a:t>
            </a:r>
            <a:r>
              <a:rPr lang="ru-RU" sz="1400" dirty="0" smtClean="0">
                <a:latin typeface="Times New Roman" panose="02020603050405020304" pitchFamily="18" charset="0"/>
                <a:cs typeface="Times New Roman" panose="02020603050405020304" pitchFamily="18" charset="0"/>
              </a:rPr>
              <a:t>фильма;</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тематические беседы со спортсменами – </a:t>
            </a:r>
            <a:r>
              <a:rPr lang="ru-RU" sz="1400" dirty="0" smtClean="0">
                <a:latin typeface="Times New Roman" panose="02020603050405020304" pitchFamily="18" charset="0"/>
                <a:cs typeface="Times New Roman" panose="02020603050405020304" pitchFamily="18" charset="0"/>
              </a:rPr>
              <a:t>учащимися;</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проверка дневника </a:t>
            </a:r>
            <a:r>
              <a:rPr lang="ru-RU" sz="1400" dirty="0" smtClean="0">
                <a:latin typeface="Times New Roman" panose="02020603050405020304" pitchFamily="18" charset="0"/>
                <a:cs typeface="Times New Roman" panose="02020603050405020304" pitchFamily="18" charset="0"/>
              </a:rPr>
              <a:t>спортсмена-учащегося;</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проведение совместных мероприятий </a:t>
            </a:r>
            <a:r>
              <a:rPr lang="ru-RU" sz="1400" dirty="0" smtClean="0">
                <a:latin typeface="Times New Roman" panose="02020603050405020304" pitchFamily="18" charset="0"/>
                <a:cs typeface="Times New Roman" panose="02020603050405020304" pitchFamily="18" charset="0"/>
              </a:rPr>
              <a:t>тренеров-преподавателей, спортсменов-учащихся и </a:t>
            </a:r>
            <a:r>
              <a:rPr lang="ru-RU" sz="1400" dirty="0" smtClean="0">
                <a:latin typeface="Times New Roman" panose="02020603050405020304" pitchFamily="18" charset="0"/>
                <a:cs typeface="Times New Roman" panose="02020603050405020304" pitchFamily="18" charset="0"/>
              </a:rPr>
              <a:t>родителей;</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участие в методическом занятии с </a:t>
            </a:r>
            <a:r>
              <a:rPr lang="ru-RU" sz="1400" dirty="0" smtClean="0">
                <a:latin typeface="Times New Roman" panose="02020603050405020304" pitchFamily="18" charset="0"/>
                <a:cs typeface="Times New Roman" panose="02020603050405020304" pitchFamily="18" charset="0"/>
              </a:rPr>
              <a:t>психологом;</a:t>
            </a:r>
            <a:endParaRPr lang="ru-RU" sz="1400" dirty="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 изучение </a:t>
            </a:r>
            <a:r>
              <a:rPr lang="ru-RU" sz="1400" dirty="0">
                <a:latin typeface="Times New Roman" panose="02020603050405020304" pitchFamily="18" charset="0"/>
                <a:cs typeface="Times New Roman" panose="02020603050405020304" pitchFamily="18" charset="0"/>
              </a:rPr>
              <a:t>специальной литературы о средствах и методах </a:t>
            </a:r>
            <a:r>
              <a:rPr lang="ru-RU" sz="1400" dirty="0" smtClean="0">
                <a:latin typeface="Times New Roman" panose="02020603050405020304" pitchFamily="18" charset="0"/>
                <a:cs typeface="Times New Roman" panose="02020603050405020304" pitchFamily="18" charset="0"/>
              </a:rPr>
              <a:t>воспитания.</a:t>
            </a:r>
          </a:p>
          <a:p>
            <a:pPr algn="ctr"/>
            <a:endParaRPr lang="ru-RU" sz="1600" b="1"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ЯНВАРЬ</a:t>
            </a:r>
          </a:p>
          <a:p>
            <a:r>
              <a:rPr lang="ru-RU" sz="1400" dirty="0">
                <a:latin typeface="Times New Roman" panose="02020603050405020304" pitchFamily="18" charset="0"/>
                <a:cs typeface="Times New Roman" panose="02020603050405020304" pitchFamily="18" charset="0"/>
              </a:rPr>
              <a:t>- проведение родительских </a:t>
            </a:r>
            <a:r>
              <a:rPr lang="ru-RU" sz="1400" dirty="0" smtClean="0">
                <a:latin typeface="Times New Roman" panose="02020603050405020304" pitchFamily="18" charset="0"/>
                <a:cs typeface="Times New Roman" panose="02020603050405020304" pitchFamily="18" charset="0"/>
              </a:rPr>
              <a:t>собраний;</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сплочение </a:t>
            </a:r>
            <a:r>
              <a:rPr lang="ru-RU" sz="1400" dirty="0" smtClean="0">
                <a:latin typeface="Times New Roman" panose="02020603050405020304" pitchFamily="18" charset="0"/>
                <a:cs typeface="Times New Roman" panose="02020603050405020304" pitchFamily="18" charset="0"/>
              </a:rPr>
              <a:t>команды;</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обучение простейшим методам </a:t>
            </a:r>
            <a:r>
              <a:rPr lang="ru-RU" sz="1400" dirty="0" err="1" smtClean="0">
                <a:latin typeface="Times New Roman" panose="02020603050405020304" pitchFamily="18" charset="0"/>
                <a:cs typeface="Times New Roman" panose="02020603050405020304" pitchFamily="18" charset="0"/>
              </a:rPr>
              <a:t>саморегуляции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 формирование </a:t>
            </a:r>
            <a:r>
              <a:rPr lang="ru-RU" sz="1400" dirty="0">
                <a:latin typeface="Times New Roman" panose="02020603050405020304" pitchFamily="18" charset="0"/>
                <a:cs typeface="Times New Roman" panose="02020603050405020304" pitchFamily="18" charset="0"/>
              </a:rPr>
              <a:t>мотивации, развитие психических процессов (внимания, памяти, воли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285750" indent="-285750">
              <a:buFontTx/>
              <a:buChar char="-"/>
            </a:pPr>
            <a:r>
              <a:rPr lang="ru-RU" sz="1400" dirty="0" smtClean="0">
                <a:latin typeface="Times New Roman" panose="02020603050405020304" pitchFamily="18" charset="0"/>
                <a:cs typeface="Times New Roman" panose="02020603050405020304" pitchFamily="18" charset="0"/>
              </a:rPr>
              <a:t>тематические </a:t>
            </a:r>
            <a:r>
              <a:rPr lang="ru-RU" sz="1400" dirty="0">
                <a:latin typeface="Times New Roman" panose="02020603050405020304" pitchFamily="18" charset="0"/>
                <a:cs typeface="Times New Roman" panose="02020603050405020304" pitchFamily="18" charset="0"/>
              </a:rPr>
              <a:t>беседы со </a:t>
            </a:r>
            <a:r>
              <a:rPr lang="ru-RU" sz="1400" dirty="0" smtClean="0">
                <a:latin typeface="Times New Roman" panose="02020603050405020304" pitchFamily="18" charset="0"/>
                <a:cs typeface="Times New Roman" panose="02020603050405020304" pitchFamily="18" charset="0"/>
              </a:rPr>
              <a:t>спортсменами-учащимися.</a:t>
            </a:r>
          </a:p>
          <a:p>
            <a:pPr algn="ctr"/>
            <a:r>
              <a:rPr lang="ru-RU" sz="1600" b="1" dirty="0" smtClean="0">
                <a:latin typeface="Times New Roman" panose="02020603050405020304" pitchFamily="18" charset="0"/>
                <a:cs typeface="Times New Roman" panose="02020603050405020304" pitchFamily="18" charset="0"/>
              </a:rPr>
              <a:t>ФЕВРАЛЬ</a:t>
            </a:r>
            <a:endParaRPr lang="ru-RU" sz="1600" b="1" dirty="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проведение родительских </a:t>
            </a:r>
            <a:r>
              <a:rPr lang="ru-RU" sz="1400" dirty="0" smtClean="0">
                <a:latin typeface="Times New Roman" panose="02020603050405020304" pitchFamily="18" charset="0"/>
                <a:cs typeface="Times New Roman" panose="02020603050405020304" pitchFamily="18" charset="0"/>
              </a:rPr>
              <a:t>собраний;</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сплочение </a:t>
            </a:r>
            <a:r>
              <a:rPr lang="ru-RU" sz="1400" dirty="0" smtClean="0">
                <a:latin typeface="Times New Roman" panose="02020603050405020304" pitchFamily="18" charset="0"/>
                <a:cs typeface="Times New Roman" panose="02020603050405020304" pitchFamily="18" charset="0"/>
              </a:rPr>
              <a:t>команды;</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обучение простейшим методам </a:t>
            </a:r>
            <a:r>
              <a:rPr lang="ru-RU" sz="1400" dirty="0" err="1" smtClean="0">
                <a:latin typeface="Times New Roman" panose="02020603050405020304" pitchFamily="18" charset="0"/>
                <a:cs typeface="Times New Roman" panose="02020603050405020304" pitchFamily="18" charset="0"/>
              </a:rPr>
              <a:t>саморегуляции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 формирование </a:t>
            </a:r>
            <a:r>
              <a:rPr lang="ru-RU" sz="1400" dirty="0">
                <a:latin typeface="Times New Roman" panose="02020603050405020304" pitchFamily="18" charset="0"/>
                <a:cs typeface="Times New Roman" panose="02020603050405020304" pitchFamily="18" charset="0"/>
              </a:rPr>
              <a:t>мотивации, развитие психических процессов (внимания, памяти, воли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тематические беседы со </a:t>
            </a:r>
            <a:r>
              <a:rPr lang="ru-RU" sz="1400" dirty="0" smtClean="0">
                <a:latin typeface="Times New Roman" panose="02020603050405020304" pitchFamily="18" charset="0"/>
                <a:cs typeface="Times New Roman" panose="02020603050405020304" pitchFamily="18" charset="0"/>
              </a:rPr>
              <a:t>спортсменами-учащимися;</a:t>
            </a:r>
            <a:endParaRPr lang="ru-RU" sz="1400"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 проведение тренинга с </a:t>
            </a:r>
            <a:r>
              <a:rPr lang="ru-RU" sz="1400" dirty="0" smtClean="0">
                <a:latin typeface="Times New Roman" panose="02020603050405020304" pitchFamily="18" charset="0"/>
                <a:cs typeface="Times New Roman" panose="02020603050405020304" pitchFamily="18" charset="0"/>
              </a:rPr>
              <a:t>тренерами-преподавателями;</a:t>
            </a:r>
            <a:endParaRPr lang="ru-RU" sz="1400" dirty="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 участие </a:t>
            </a:r>
            <a:r>
              <a:rPr lang="ru-RU" sz="1400" dirty="0">
                <a:latin typeface="Times New Roman" panose="02020603050405020304" pitchFamily="18" charset="0"/>
                <a:cs typeface="Times New Roman" panose="02020603050405020304" pitchFamily="18" charset="0"/>
              </a:rPr>
              <a:t>в методическом занятии с </a:t>
            </a:r>
            <a:r>
              <a:rPr lang="ru-RU" sz="1400" dirty="0" smtClean="0">
                <a:latin typeface="Times New Roman" panose="02020603050405020304" pitchFamily="18" charset="0"/>
                <a:cs typeface="Times New Roman" panose="02020603050405020304" pitchFamily="18" charset="0"/>
              </a:rPr>
              <a:t>психологом.</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89774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3" name="Прямоугольник 2"/>
          <p:cNvSpPr/>
          <p:nvPr/>
        </p:nvSpPr>
        <p:spPr>
          <a:xfrm>
            <a:off x="-1" y="1519805"/>
            <a:ext cx="12191999" cy="2862322"/>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Сплочение </a:t>
            </a:r>
            <a:r>
              <a:rPr lang="ru-RU" b="1" dirty="0" smtClean="0">
                <a:latin typeface="Times New Roman" panose="02020603050405020304" pitchFamily="18" charset="0"/>
                <a:cs typeface="Times New Roman" panose="02020603050405020304" pitchFamily="18" charset="0"/>
              </a:rPr>
              <a:t>команды</a:t>
            </a:r>
          </a:p>
          <a:p>
            <a:endParaRPr lang="ru-RU" dirty="0">
              <a:latin typeface="Times New Roman" panose="02020603050405020304" pitchFamily="18" charset="0"/>
              <a:cs typeface="Times New Roman" panose="02020603050405020304" pitchFamily="18" charset="0"/>
            </a:endParaRPr>
          </a:p>
          <a:p>
            <a:pPr lvl="0"/>
            <a:r>
              <a:rPr lang="ru-RU" b="1" dirty="0" smtClean="0">
                <a:latin typeface="Times New Roman" panose="02020603050405020304" pitchFamily="18" charset="0"/>
                <a:cs typeface="Times New Roman" panose="02020603050405020304" pitchFamily="18" charset="0"/>
              </a:rPr>
              <a:t>«Комплименты»</a:t>
            </a:r>
          </a:p>
          <a:p>
            <a:pPr lvl="0"/>
            <a:r>
              <a:rPr lang="ru-RU" dirty="0" smtClean="0">
                <a:latin typeface="Times New Roman" panose="02020603050405020304" pitchFamily="18" charset="0"/>
                <a:cs typeface="Times New Roman" panose="02020603050405020304" pitchFamily="18" charset="0"/>
              </a:rPr>
              <a:t>Время выполнения  5-10 минут. </a:t>
            </a:r>
          </a:p>
          <a:p>
            <a:pPr lvl="0"/>
            <a:r>
              <a:rPr lang="ru-RU" dirty="0" smtClean="0">
                <a:latin typeface="Times New Roman" panose="02020603050405020304" pitchFamily="18" charset="0"/>
                <a:cs typeface="Times New Roman" panose="02020603050405020304" pitchFamily="18" charset="0"/>
              </a:rPr>
              <a:t>Рекомендуется проводить </a:t>
            </a:r>
            <a:r>
              <a:rPr lang="ru-RU" dirty="0" smtClean="0">
                <a:latin typeface="Times New Roman" panose="02020603050405020304" pitchFamily="18" charset="0"/>
                <a:cs typeface="Times New Roman" panose="02020603050405020304" pitchFamily="18" charset="0"/>
              </a:rPr>
              <a:t>вне льда. </a:t>
            </a:r>
            <a:endParaRPr lang="ru-RU"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Играющие: все </a:t>
            </a:r>
            <a:r>
              <a:rPr lang="ru-RU" dirty="0" smtClean="0">
                <a:latin typeface="Times New Roman" panose="02020603050405020304" pitchFamily="18" charset="0"/>
                <a:cs typeface="Times New Roman" panose="02020603050405020304" pitchFamily="18" charset="0"/>
              </a:rPr>
              <a:t>присутствующие.</a:t>
            </a:r>
          </a:p>
          <a:p>
            <a:pPr lvl="0"/>
            <a:r>
              <a:rPr lang="ru-RU" dirty="0" smtClean="0">
                <a:latin typeface="Times New Roman" panose="02020603050405020304" pitchFamily="18" charset="0"/>
                <a:cs typeface="Times New Roman" panose="02020603050405020304" pitchFamily="18" charset="0"/>
              </a:rPr>
              <a:t>Суть </a:t>
            </a:r>
            <a:r>
              <a:rPr lang="ru-RU" dirty="0" smtClean="0">
                <a:latin typeface="Times New Roman" panose="02020603050405020304" pitchFamily="18" charset="0"/>
                <a:cs typeface="Times New Roman" panose="02020603050405020304" pitchFamily="18" charset="0"/>
              </a:rPr>
              <a:t>игры: </a:t>
            </a:r>
            <a:r>
              <a:rPr lang="ru-RU" dirty="0">
                <a:latin typeface="Times New Roman" panose="02020603050405020304" pitchFamily="18" charset="0"/>
                <a:cs typeface="Times New Roman" panose="02020603050405020304" pitchFamily="18" charset="0"/>
              </a:rPr>
              <a:t>Играющие стоят в кругу и в произвольном порядке перекидывают друг другу мяч.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Бросок </a:t>
            </a:r>
            <a:r>
              <a:rPr lang="ru-RU" dirty="0">
                <a:latin typeface="Times New Roman" panose="02020603050405020304" pitchFamily="18" charset="0"/>
                <a:cs typeface="Times New Roman" panose="02020603050405020304" pitchFamily="18" charset="0"/>
              </a:rPr>
              <a:t>должен сопровождаться комплиментом тому, кому кидается мяч.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Чем </a:t>
            </a:r>
            <a:r>
              <a:rPr lang="ru-RU" dirty="0">
                <a:latin typeface="Times New Roman" panose="02020603050405020304" pitchFamily="18" charset="0"/>
                <a:cs typeface="Times New Roman" panose="02020603050405020304" pitchFamily="18" charset="0"/>
              </a:rPr>
              <a:t>больше мяч, тем лучше </a:t>
            </a:r>
            <a:r>
              <a:rPr lang="ru-RU" dirty="0" smtClean="0">
                <a:latin typeface="Times New Roman" panose="02020603050405020304" pitchFamily="18" charset="0"/>
                <a:cs typeface="Times New Roman" panose="02020603050405020304" pitchFamily="18" charset="0"/>
              </a:rPr>
              <a:t>это </a:t>
            </a:r>
            <a:r>
              <a:rPr lang="ru-RU" dirty="0">
                <a:latin typeface="Times New Roman" panose="02020603050405020304" pitchFamily="18" charset="0"/>
                <a:cs typeface="Times New Roman" panose="02020603050405020304" pitchFamily="18" charset="0"/>
              </a:rPr>
              <a:t>заставляет людей раскрыться.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Игра </a:t>
            </a:r>
            <a:r>
              <a:rPr lang="ru-RU" dirty="0">
                <a:latin typeface="Times New Roman" panose="02020603050405020304" pitchFamily="18" charset="0"/>
                <a:cs typeface="Times New Roman" panose="02020603050405020304" pitchFamily="18" charset="0"/>
              </a:rPr>
              <a:t>учит: навыкам и правилам коммуникативного общения, развивает фантазию, воображение</a:t>
            </a:r>
            <a:r>
              <a:rPr lang="ru-RU"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1985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0"/>
            <a:ext cx="12191999" cy="6740307"/>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3-я неделя</a:t>
            </a:r>
          </a:p>
          <a:p>
            <a:pPr algn="ctr"/>
            <a:endParaRPr lang="ru-RU" sz="1600"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Беседа на тему: «Физическая культура и спорт в </a:t>
            </a:r>
            <a:r>
              <a:rPr lang="ru-RU" sz="1600" b="1" dirty="0" smtClean="0">
                <a:latin typeface="Times New Roman" panose="02020603050405020304" pitchFamily="18" charset="0"/>
                <a:cs typeface="Times New Roman" panose="02020603050405020304" pitchFamily="18" charset="0"/>
              </a:rPr>
              <a:t>РБ»</a:t>
            </a:r>
          </a:p>
          <a:p>
            <a:endParaRPr lang="ru-RU" sz="1600" b="1" dirty="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Важной </a:t>
            </a:r>
            <a:r>
              <a:rPr lang="ru-RU" sz="1600" dirty="0">
                <a:latin typeface="Times New Roman" panose="02020603050405020304" pitchFamily="18" charset="0"/>
                <a:cs typeface="Times New Roman" panose="02020603050405020304" pitchFamily="18" charset="0"/>
              </a:rPr>
              <a:t>частью государственной политики суверенной Беларуси </a:t>
            </a:r>
            <a:r>
              <a:rPr lang="ru-RU" sz="1600" dirty="0" smtClean="0">
                <a:latin typeface="Times New Roman" panose="02020603050405020304" pitchFamily="18" charset="0"/>
                <a:cs typeface="Times New Roman" panose="02020603050405020304" pitchFamily="18" charset="0"/>
              </a:rPr>
              <a:t>является </a:t>
            </a:r>
            <a:r>
              <a:rPr lang="ru-RU" sz="1600" dirty="0">
                <a:latin typeface="Times New Roman" panose="02020603050405020304" pitchFamily="18" charset="0"/>
                <a:cs typeface="Times New Roman" panose="02020603050405020304" pitchFamily="18" charset="0"/>
              </a:rPr>
              <a:t>физическая </a:t>
            </a:r>
            <a:r>
              <a:rPr lang="ru-RU" sz="1600" dirty="0" smtClean="0">
                <a:latin typeface="Times New Roman" panose="02020603050405020304" pitchFamily="18" charset="0"/>
                <a:cs typeface="Times New Roman" panose="02020603050405020304" pitchFamily="18" charset="0"/>
              </a:rPr>
              <a:t>культура. </a:t>
            </a:r>
            <a:r>
              <a:rPr lang="ru-RU" sz="1600" dirty="0">
                <a:latin typeface="Times New Roman" panose="02020603050405020304" pitchFamily="18" charset="0"/>
                <a:cs typeface="Times New Roman" panose="02020603050405020304" pitchFamily="18" charset="0"/>
              </a:rPr>
              <a:t>Государственный аппарат представлен сегодня субъектами специальной компетенции - это Министерство спорта и туризма, областные управления и городские (районные) отделы физической культуры и спорта. Ведущая роль в развитии спорта и подготовке спортивного резерва отводится общественным субъектам управления, среди которых доминирующее положение принадлежит Республиканским (областным) федерациям и ассоциациям по видам спорта, Республиканскому (областному) физкультурно-спортивному обществу "Динамо" (ФСО), Республиканским (областным) физкультурно-спортивным клубам (ФСК), Национальному олимпийскому комитету (НОК РБ) и др.</a:t>
            </a:r>
          </a:p>
          <a:p>
            <a:pPr algn="just" fontAlgn="base"/>
            <a:r>
              <a:rPr lang="ru-RU" sz="1600" dirty="0" smtClean="0">
                <a:latin typeface="Times New Roman" panose="02020603050405020304" pitchFamily="18" charset="0"/>
                <a:cs typeface="Times New Roman" panose="02020603050405020304" pitchFamily="18" charset="0"/>
              </a:rPr>
              <a:t>	Направления </a:t>
            </a:r>
            <a:r>
              <a:rPr lang="ru-RU" sz="1600" dirty="0">
                <a:latin typeface="Times New Roman" panose="02020603050405020304" pitchFamily="18" charset="0"/>
                <a:cs typeface="Times New Roman" panose="02020603050405020304" pitchFamily="18" charset="0"/>
              </a:rPr>
              <a:t>физической культуры современной Беларуси разнообразны. Одним из самых многочисленных (по количеству занимающихся) и социально значимых является физкультурно-оздоровительное направление. Граждане Республики Беларусь получили реальное право и возможности укреплять свое здоровье, повышать физический и духовный потенциал, приобретать навыки и умения в использовании спортивных упражнений, посещая разнообразные организации: физкультурно-оздоровительные комплексы и комбинаты (</a:t>
            </a:r>
            <a:r>
              <a:rPr lang="ru-RU" sz="1600" dirty="0" err="1">
                <a:latin typeface="Times New Roman" panose="02020603050405020304" pitchFamily="18" charset="0"/>
                <a:cs typeface="Times New Roman" panose="02020603050405020304" pitchFamily="18" charset="0"/>
              </a:rPr>
              <a:t>ФОКи</a:t>
            </a:r>
            <a:r>
              <a:rPr lang="ru-RU" sz="1600" dirty="0">
                <a:latin typeface="Times New Roman" panose="02020603050405020304" pitchFamily="18" charset="0"/>
                <a:cs typeface="Times New Roman" panose="02020603050405020304" pitchFamily="18" charset="0"/>
              </a:rPr>
              <a:t>), физкультурно-оздоровительные центры (ФОЦ) на предприятиях, группы общей физической подготовки (ОФП), кружки прикладной физической культуры, клубы по интересам и т.п. Огромной популярностью у населения пользуются коммерческие предприятия по оказанию физкультурно-спортивных услуг - фитнесс-клубы, тренажерные залы, клубы спортивного танца и аэробики, школы восточных единоборств. Физическая культура нового тысячелетия ознаменовалась в Республике Беларусь лозунгом: "быть здоровым престижно, быть здоровым модно и красиво". Начиная с 2003 г. физкультурно-оздоровительные и спортивно-массовые мероприятия проходят под девизом: "За физическое и нравственное здоровье нации". Особое внимание уделяется укреплению здоровья подрастающего поколения: функционируют школьные секции и кружки ОФП, детско-юношеские клубы ОФП, спортивно-технические клубы при предприятиях и ведомостях, структурах ДОСААФ, МЧС, детско-юношеские клубы по месту жительства. Активизирована физкультурно-оздоровительная работа в общеобразовательных, средних специальных и высших учебных заведениях Республики Беларусь. Ежегодно проводятся массовые физкультурно-оздоровительные легкоатлетические пробеги, эстафеты, лыжные гонки, туристические слеты. Начиная с 2004-2005 гг. в школах Беларуси преподается новая учебная дисциплина "Физическая культура и здоровье", содержание которой полностью ориентировано на содействие оптимальному физическому развитию, формированию жизненно важных умений и навыков, способствующих укреплению здоровья учащихся</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5865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sp>
        <p:nvSpPr>
          <p:cNvPr id="2" name="Прямоугольник 1"/>
          <p:cNvSpPr/>
          <p:nvPr/>
        </p:nvSpPr>
        <p:spPr>
          <a:xfrm>
            <a:off x="-5" y="3779"/>
            <a:ext cx="12192002" cy="6494085"/>
          </a:xfrm>
          <a:prstGeom prst="rect">
            <a:avLst/>
          </a:prstGeom>
        </p:spPr>
        <p:txBody>
          <a:bodyPr wrap="square">
            <a:spAutoFit/>
          </a:bodyPr>
          <a:lstStyle/>
          <a:p>
            <a:pPr algn="just" fontAlgn="base"/>
            <a:r>
              <a:rPr lang="ru-RU" sz="14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Огромное </a:t>
            </a:r>
            <a:r>
              <a:rPr lang="ru-RU" sz="1600" dirty="0">
                <a:latin typeface="Times New Roman" panose="02020603050405020304" pitchFamily="18" charset="0"/>
                <a:cs typeface="Times New Roman" panose="02020603050405020304" pitchFamily="18" charset="0"/>
              </a:rPr>
              <a:t>место в становлении и развитии спорта высших достижений принадлежит Национальному олимпийскому комитету (НОК) Республики Беларусь, благодаря которому стало возможным участие белорусских атлетов в Международном олимпийском движении. НОК РБ создан 22 марта 1991 г. Его первым Президентом был избран Владимир </a:t>
            </a:r>
            <a:r>
              <a:rPr lang="ru-RU" sz="1600" dirty="0" smtClean="0">
                <a:latin typeface="Times New Roman" panose="02020603050405020304" pitchFamily="18" charset="0"/>
                <a:cs typeface="Times New Roman" panose="02020603050405020304" pitchFamily="18" charset="0"/>
              </a:rPr>
              <a:t>Рыженков. </a:t>
            </a:r>
            <a:r>
              <a:rPr lang="ru-RU" sz="1600" dirty="0">
                <a:latin typeface="Times New Roman" panose="02020603050405020304" pitchFamily="18" charset="0"/>
                <a:cs typeface="Times New Roman" panose="02020603050405020304" pitchFamily="18" charset="0"/>
              </a:rPr>
              <a:t>В сентябре 1993 г. наш Национальный олимпийский комитет получил официальное признание Международного олимпийского комитета на 101 сессии в Монако. Начиная с 1997 г. свою работу олимпийское движение в Беларуси осуществляет под патронатом Президента страны Александра Лукашенко. </a:t>
            </a:r>
            <a:r>
              <a:rPr lang="ru-RU" sz="1600" dirty="0" smtClean="0">
                <a:latin typeface="Times New Roman" panose="02020603050405020304" pitchFamily="18" charset="0"/>
                <a:cs typeface="Times New Roman" panose="02020603050405020304" pitchFamily="18" charset="0"/>
              </a:rPr>
              <a:t>По </a:t>
            </a:r>
            <a:r>
              <a:rPr lang="ru-RU" sz="1600" dirty="0">
                <a:latin typeface="Times New Roman" panose="02020603050405020304" pitchFamily="18" charset="0"/>
                <a:cs typeface="Times New Roman" panose="02020603050405020304" pitchFamily="18" charset="0"/>
              </a:rPr>
              <a:t>инициативе НОК РБ в нашей стране проводятся конкурсы и праздники спорта. Самым популярным из них является фестиваль "Олимпийцы среди нас". Огромное внимание со стороны олимпийского комитета уделяется вопросам улучшения жилищных условий для чемпионов и призеров Олимпийских, </a:t>
            </a:r>
            <a:r>
              <a:rPr lang="ru-RU" sz="1600" dirty="0" err="1">
                <a:latin typeface="Times New Roman" panose="02020603050405020304" pitchFamily="18" charset="0"/>
                <a:cs typeface="Times New Roman" panose="02020603050405020304" pitchFamily="18" charset="0"/>
              </a:rPr>
              <a:t>Паралимпийских</a:t>
            </a:r>
            <a:r>
              <a:rPr lang="ru-RU" sz="1600" dirty="0">
                <a:latin typeface="Times New Roman" panose="02020603050405020304" pitchFamily="18" charset="0"/>
                <a:cs typeface="Times New Roman" panose="02020603050405020304" pitchFamily="18" charset="0"/>
              </a:rPr>
              <a:t> игр, чемпионатов Европы и Мира, а также ведущих тренеров, специалистов, творческих работников. </a:t>
            </a:r>
            <a:r>
              <a:rPr lang="ru-RU" sz="1600" dirty="0" smtClean="0">
                <a:latin typeface="Times New Roman" panose="02020603050405020304" pitchFamily="18" charset="0"/>
                <a:cs typeface="Times New Roman" panose="02020603050405020304" pitchFamily="18" charset="0"/>
              </a:rPr>
              <a:t>Основной </a:t>
            </a:r>
            <a:r>
              <a:rPr lang="ru-RU" sz="1600" dirty="0">
                <a:latin typeface="Times New Roman" panose="02020603050405020304" pitchFamily="18" charset="0"/>
                <a:cs typeface="Times New Roman" panose="02020603050405020304" pitchFamily="18" charset="0"/>
              </a:rPr>
              <a:t>задачей Национального олимпийского комитета является организация подготовки и участие белорусских атлетов в Олимпийских играх. </a:t>
            </a:r>
            <a:endParaRPr lang="ru-RU" sz="1600" dirty="0" smtClean="0">
              <a:latin typeface="Times New Roman" panose="02020603050405020304" pitchFamily="18" charset="0"/>
              <a:cs typeface="Times New Roman" panose="02020603050405020304" pitchFamily="18" charset="0"/>
            </a:endParaRPr>
          </a:p>
          <a:p>
            <a:pPr algn="just" fontAlgn="base"/>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Впервые </a:t>
            </a:r>
            <a:r>
              <a:rPr lang="ru-RU" sz="1600" dirty="0">
                <a:latin typeface="Times New Roman" panose="02020603050405020304" pitchFamily="18" charset="0"/>
                <a:cs typeface="Times New Roman" panose="02020603050405020304" pitchFamily="18" charset="0"/>
              </a:rPr>
              <a:t>спортсмены суверенной Республики Беларусь приняли участие в составе олимпийской сборной Содружества независимых государств (СНГ) в Барселоне на XXV Олимпиаде (1992 г., Испания). Героем этой Олимпиады был признан наш соотечественник гимнаст Виталий Щербо, завоевавший 6 золотых наград. Он также получил титул лучшего спортсмена года в мире и был удостоен приза "Джесси Оуэна". Кроме Виталия Щербо, в Барселоне золотые медали завоевали белорусские спортсмены гимнастка Светлана </a:t>
            </a:r>
            <a:r>
              <a:rPr lang="ru-RU" sz="1600" dirty="0" err="1">
                <a:latin typeface="Times New Roman" panose="02020603050405020304" pitchFamily="18" charset="0"/>
                <a:cs typeface="Times New Roman" panose="02020603050405020304" pitchFamily="18" charset="0"/>
              </a:rPr>
              <a:t>Богинская</a:t>
            </a:r>
            <a:r>
              <a:rPr lang="ru-RU" sz="1600" dirty="0">
                <a:latin typeface="Times New Roman" panose="02020603050405020304" pitchFamily="18" charset="0"/>
                <a:cs typeface="Times New Roman" panose="02020603050405020304" pitchFamily="18" charset="0"/>
              </a:rPr>
              <a:t>, гребцы Дмитрий </a:t>
            </a:r>
            <a:r>
              <a:rPr lang="ru-RU" sz="1600" dirty="0" err="1">
                <a:latin typeface="Times New Roman" panose="02020603050405020304" pitchFamily="18" charset="0"/>
                <a:cs typeface="Times New Roman" panose="02020603050405020304" pitchFamily="18" charset="0"/>
              </a:rPr>
              <a:t>Довгаленок</a:t>
            </a:r>
            <a:r>
              <a:rPr lang="ru-RU" sz="1600" dirty="0">
                <a:latin typeface="Times New Roman" panose="02020603050405020304" pitchFamily="18" charset="0"/>
                <a:cs typeface="Times New Roman" panose="02020603050405020304" pitchFamily="18" charset="0"/>
              </a:rPr>
              <a:t>, Александр </a:t>
            </a:r>
            <a:r>
              <a:rPr lang="ru-RU" sz="1600" dirty="0" err="1">
                <a:latin typeface="Times New Roman" panose="02020603050405020304" pitchFamily="18" charset="0"/>
                <a:cs typeface="Times New Roman" panose="02020603050405020304" pitchFamily="18" charset="0"/>
              </a:rPr>
              <a:t>Мосейков</a:t>
            </a:r>
            <a:r>
              <a:rPr lang="ru-RU" sz="1600" dirty="0">
                <a:latin typeface="Times New Roman" panose="02020603050405020304" pitchFamily="18" charset="0"/>
                <a:cs typeface="Times New Roman" panose="02020603050405020304" pitchFamily="18" charset="0"/>
              </a:rPr>
              <a:t>, пловчиха Елена Рудковская, штангист Александр </a:t>
            </a:r>
            <a:r>
              <a:rPr lang="ru-RU" sz="1600" dirty="0" err="1">
                <a:latin typeface="Times New Roman" panose="02020603050405020304" pitchFamily="18" charset="0"/>
                <a:cs typeface="Times New Roman" panose="02020603050405020304" pitchFamily="18" charset="0"/>
              </a:rPr>
              <a:t>Курилович</a:t>
            </a:r>
            <a:r>
              <a:rPr lang="ru-RU" sz="1600" dirty="0">
                <a:latin typeface="Times New Roman" panose="02020603050405020304" pitchFamily="18" charset="0"/>
                <a:cs typeface="Times New Roman" panose="02020603050405020304" pitchFamily="18" charset="0"/>
              </a:rPr>
              <a:t>, баскетболистки Ирина Сумникова, Елена </a:t>
            </a:r>
            <a:r>
              <a:rPr lang="ru-RU" sz="1600" dirty="0" err="1">
                <a:latin typeface="Times New Roman" panose="02020603050405020304" pitchFamily="18" charset="0"/>
                <a:cs typeface="Times New Roman" panose="02020603050405020304" pitchFamily="18" charset="0"/>
              </a:rPr>
              <a:t>Швайбович</a:t>
            </a:r>
            <a:r>
              <a:rPr lang="ru-RU" sz="1600" dirty="0">
                <a:latin typeface="Times New Roman" panose="02020603050405020304" pitchFamily="18" charset="0"/>
                <a:cs typeface="Times New Roman" panose="02020603050405020304" pitchFamily="18" charset="0"/>
              </a:rPr>
              <a:t>, гандболисты Андрей </a:t>
            </a:r>
            <a:r>
              <a:rPr lang="ru-RU" sz="1600" dirty="0" err="1">
                <a:latin typeface="Times New Roman" panose="02020603050405020304" pitchFamily="18" charset="0"/>
                <a:cs typeface="Times New Roman" panose="02020603050405020304" pitchFamily="18" charset="0"/>
              </a:rPr>
              <a:t>Миневский</a:t>
            </a:r>
            <a:r>
              <a:rPr lang="ru-RU" sz="1600" dirty="0">
                <a:latin typeface="Times New Roman" panose="02020603050405020304" pitchFamily="18" charset="0"/>
                <a:cs typeface="Times New Roman" panose="02020603050405020304" pitchFamily="18" charset="0"/>
              </a:rPr>
              <a:t>, Андрей </a:t>
            </a:r>
            <a:r>
              <a:rPr lang="ru-RU" sz="1600" dirty="0" err="1">
                <a:latin typeface="Times New Roman" panose="02020603050405020304" pitchFamily="18" charset="0"/>
                <a:cs typeface="Times New Roman" panose="02020603050405020304" pitchFamily="18" charset="0"/>
              </a:rPr>
              <a:t>Барбашинский</a:t>
            </a:r>
            <a:r>
              <a:rPr lang="ru-RU" sz="1600" dirty="0">
                <a:latin typeface="Times New Roman" panose="02020603050405020304" pitchFamily="18" charset="0"/>
                <a:cs typeface="Times New Roman" panose="02020603050405020304" pitchFamily="18" charset="0"/>
              </a:rPr>
              <a:t>, Михаил Якимович. Самостоятельный путь в самом престижном спортивном форуме национальная олимпийская сборная Республики Беларусь начала с Зимней Олимпиады в </a:t>
            </a:r>
            <a:r>
              <a:rPr lang="ru-RU" sz="1600" dirty="0" err="1">
                <a:latin typeface="Times New Roman" panose="02020603050405020304" pitchFamily="18" charset="0"/>
                <a:cs typeface="Times New Roman" panose="02020603050405020304" pitchFamily="18" charset="0"/>
              </a:rPr>
              <a:t>Лиллехамере</a:t>
            </a:r>
            <a:r>
              <a:rPr lang="ru-RU" sz="1600" dirty="0">
                <a:latin typeface="Times New Roman" panose="02020603050405020304" pitchFamily="18" charset="0"/>
                <a:cs typeface="Times New Roman" panose="02020603050405020304" pitchFamily="18" charset="0"/>
              </a:rPr>
              <a:t> (1994 г., Норвегия). Первую награду серебряного достоинства для Республики Беларусь принесла биатлонистка Светлана </a:t>
            </a:r>
            <a:r>
              <a:rPr lang="ru-RU" sz="1600" dirty="0" err="1">
                <a:latin typeface="Times New Roman" panose="02020603050405020304" pitchFamily="18" charset="0"/>
                <a:cs typeface="Times New Roman" panose="02020603050405020304" pitchFamily="18" charset="0"/>
              </a:rPr>
              <a:t>Парамыгина</a:t>
            </a:r>
            <a:r>
              <a:rPr lang="ru-RU" sz="1600" dirty="0">
                <a:latin typeface="Times New Roman" panose="02020603050405020304" pitchFamily="18" charset="0"/>
                <a:cs typeface="Times New Roman" panose="02020603050405020304" pitchFamily="18" charset="0"/>
              </a:rPr>
              <a:t>, а первое олимпийское золото – Екатерина </a:t>
            </a:r>
            <a:r>
              <a:rPr lang="ru-RU" sz="1600" dirty="0" err="1">
                <a:latin typeface="Times New Roman" panose="02020603050405020304" pitchFamily="18" charset="0"/>
                <a:cs typeface="Times New Roman" panose="02020603050405020304" pitchFamily="18" charset="0"/>
              </a:rPr>
              <a:t>Карстен</a:t>
            </a:r>
            <a:r>
              <a:rPr lang="ru-RU" sz="1600" dirty="0">
                <a:latin typeface="Times New Roman" panose="02020603050405020304" pitchFamily="18" charset="0"/>
                <a:cs typeface="Times New Roman" panose="02020603050405020304" pitchFamily="18" charset="0"/>
              </a:rPr>
              <a:t> (Ходорович) по академической гребле на Олимпиаде в Атланте (1996 г., США).</a:t>
            </a:r>
          </a:p>
          <a:p>
            <a:pPr algn="just" fontAlgn="base"/>
            <a:r>
              <a:rPr lang="ru-RU" sz="1600" dirty="0" smtClean="0">
                <a:latin typeface="Times New Roman" panose="02020603050405020304" pitchFamily="18" charset="0"/>
                <a:cs typeface="Times New Roman" panose="02020603050405020304" pitchFamily="18" charset="0"/>
              </a:rPr>
              <a:t>	Начиная </a:t>
            </a:r>
            <a:r>
              <a:rPr lang="ru-RU" sz="1600" dirty="0">
                <a:latin typeface="Times New Roman" panose="02020603050405020304" pitchFamily="18" charset="0"/>
                <a:cs typeface="Times New Roman" panose="02020603050405020304" pitchFamily="18" charset="0"/>
              </a:rPr>
              <a:t>с 1994 г. национальная олимпийская сборная Республики Беларусь приняла участие в Олимпиадах (летних) 1996 г. (Атланта, США), 2000 г. (Сидней, Австралия), 2004 г. (Афины, Греция) и Белых (зимних) Олимпиадах: 1994 г. (</a:t>
            </a:r>
            <a:r>
              <a:rPr lang="ru-RU" sz="1600" dirty="0" err="1">
                <a:latin typeface="Times New Roman" panose="02020603050405020304" pitchFamily="18" charset="0"/>
                <a:cs typeface="Times New Roman" panose="02020603050405020304" pitchFamily="18" charset="0"/>
              </a:rPr>
              <a:t>Лиллехамер</a:t>
            </a:r>
            <a:r>
              <a:rPr lang="ru-RU" sz="1600" dirty="0">
                <a:latin typeface="Times New Roman" panose="02020603050405020304" pitchFamily="18" charset="0"/>
                <a:cs typeface="Times New Roman" panose="02020603050405020304" pitchFamily="18" charset="0"/>
              </a:rPr>
              <a:t>, Норвегия), 1998 г. (Нагано, Япония), 2002 г. (</a:t>
            </a:r>
            <a:r>
              <a:rPr lang="ru-RU" sz="1600" dirty="0" err="1">
                <a:latin typeface="Times New Roman" panose="02020603050405020304" pitchFamily="18" charset="0"/>
                <a:cs typeface="Times New Roman" panose="02020603050405020304" pitchFamily="18" charset="0"/>
              </a:rPr>
              <a:t>Солт-Лейк</a:t>
            </a:r>
            <a:r>
              <a:rPr lang="ru-RU" sz="1600" dirty="0">
                <a:latin typeface="Times New Roman" panose="02020603050405020304" pitchFamily="18" charset="0"/>
                <a:cs typeface="Times New Roman" panose="02020603050405020304" pitchFamily="18" charset="0"/>
              </a:rPr>
              <a:t> Сити, США). Государственный гимн нашей страны на Олимпийских играх с 1994 по 2004 гг. звучал 6 раз в честь золотых чемпионов: Екатерины </a:t>
            </a:r>
            <a:r>
              <a:rPr lang="ru-RU" sz="1600" dirty="0" err="1">
                <a:latin typeface="Times New Roman" panose="02020603050405020304" pitchFamily="18" charset="0"/>
                <a:cs typeface="Times New Roman" panose="02020603050405020304" pitchFamily="18" charset="0"/>
              </a:rPr>
              <a:t>Карстен</a:t>
            </a:r>
            <a:r>
              <a:rPr lang="ru-RU" sz="1600" dirty="0">
                <a:latin typeface="Times New Roman" panose="02020603050405020304" pitchFamily="18" charset="0"/>
                <a:cs typeface="Times New Roman" panose="02020603050405020304" pitchFamily="18" charset="0"/>
              </a:rPr>
              <a:t> (Ходорович) по академической гребле; Эллины Зверевой в метании диска; Янины </a:t>
            </a:r>
            <a:r>
              <a:rPr lang="ru-RU" sz="1600" dirty="0" err="1">
                <a:latin typeface="Times New Roman" panose="02020603050405020304" pitchFamily="18" charset="0"/>
                <a:cs typeface="Times New Roman" panose="02020603050405020304" pitchFamily="18" charset="0"/>
              </a:rPr>
              <a:t>Карольчик</a:t>
            </a:r>
            <a:r>
              <a:rPr lang="ru-RU" sz="1600" dirty="0">
                <a:latin typeface="Times New Roman" panose="02020603050405020304" pitchFamily="18" charset="0"/>
                <a:cs typeface="Times New Roman" panose="02020603050405020304" pitchFamily="18" charset="0"/>
              </a:rPr>
              <a:t> в толкании ядра, Юлии Нестеренко в беге на 100 м и Игоря Макарова в дзюдо. </a:t>
            </a:r>
            <a:r>
              <a:rPr lang="ru-RU" sz="1600" dirty="0" smtClean="0">
                <a:latin typeface="Times New Roman" panose="02020603050405020304" pitchFamily="18" charset="0"/>
                <a:cs typeface="Times New Roman" panose="02020603050405020304" pitchFamily="18" charset="0"/>
              </a:rPr>
              <a:t>Не </a:t>
            </a:r>
            <a:r>
              <a:rPr lang="ru-RU" sz="1600" dirty="0">
                <a:latin typeface="Times New Roman" panose="02020603050405020304" pitchFamily="18" charset="0"/>
                <a:cs typeface="Times New Roman" panose="02020603050405020304" pitchFamily="18" charset="0"/>
              </a:rPr>
              <a:t>останавливаясь на достигнутом, лучшие представители спорта высших достижений республики готовятся к новым победам на предстоящих Олимпиадах</a:t>
            </a:r>
            <a:r>
              <a:rPr lang="ru-RU" sz="1600" dirty="0" smtClean="0">
                <a:latin typeface="Times New Roman" panose="02020603050405020304" pitchFamily="18" charset="0"/>
                <a:cs typeface="Times New Roman" panose="02020603050405020304" pitchFamily="18" charset="0"/>
              </a:rPr>
              <a:t>.</a:t>
            </a:r>
            <a:endParaRPr lang="ru-RU"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03975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760"/>
            <a:ext cx="12191999" cy="6894760"/>
          </a:xfrm>
          <a:prstGeom prst="rect">
            <a:avLst/>
          </a:prstGeom>
        </p:spPr>
      </p:pic>
      <p:sp>
        <p:nvSpPr>
          <p:cNvPr id="2" name="Прямоугольник 1"/>
          <p:cNvSpPr/>
          <p:nvPr/>
        </p:nvSpPr>
        <p:spPr>
          <a:xfrm>
            <a:off x="1" y="25078"/>
            <a:ext cx="12192000" cy="6494085"/>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Основоположник </a:t>
            </a:r>
            <a:r>
              <a:rPr lang="ru-RU" sz="1600" dirty="0">
                <a:latin typeface="Times New Roman" panose="02020603050405020304" pitchFamily="18" charset="0"/>
                <a:cs typeface="Times New Roman" panose="02020603050405020304" pitchFamily="18" charset="0"/>
              </a:rPr>
              <a:t>современного олимпийского движения Пьер де Кубертен придавал большое значение педагогическим и философским аспектам спортивной деятельности. В Республике Беларусь эту идею осуществляет Белорусская Олимпийская Академия, которая оказывает помощь спортивным школам, вузам; разрабатывает учебно-методические материалы для проведения "Олимпийских уроков" в общеобразовательных школах и </a:t>
            </a:r>
            <a:r>
              <a:rPr lang="ru-RU" sz="1600" dirty="0" err="1">
                <a:latin typeface="Times New Roman" panose="02020603050405020304" pitchFamily="18" charset="0"/>
                <a:cs typeface="Times New Roman" panose="02020603050405020304" pitchFamily="18" charset="0"/>
              </a:rPr>
              <a:t>ссузах</a:t>
            </a:r>
            <a:r>
              <a:rPr lang="ru-RU" sz="1600" dirty="0">
                <a:latin typeface="Times New Roman" panose="02020603050405020304" pitchFamily="18" charset="0"/>
                <a:cs typeface="Times New Roman" panose="02020603050405020304" pitchFamily="18" charset="0"/>
              </a:rPr>
              <a:t>, публикует журнал "Мир спорта". В 2002 г. Олимпийская Академия стала полноправным членом европейского комитета "Честная игра".</a:t>
            </a:r>
          </a:p>
          <a:p>
            <a:pPr algn="just"/>
            <a:r>
              <a:rPr lang="ru-RU" sz="1600" dirty="0" smtClean="0">
                <a:latin typeface="Times New Roman" panose="02020603050405020304" pitchFamily="18" charset="0"/>
                <a:cs typeface="Times New Roman" panose="02020603050405020304" pitchFamily="18" charset="0"/>
              </a:rPr>
              <a:t>	За </a:t>
            </a:r>
            <a:r>
              <a:rPr lang="ru-RU" sz="1600" dirty="0">
                <a:latin typeface="Times New Roman" panose="02020603050405020304" pitchFamily="18" charset="0"/>
                <a:cs typeface="Times New Roman" panose="02020603050405020304" pitchFamily="18" charset="0"/>
              </a:rPr>
              <a:t>исторически короткий отрезок времени в статусе Республики Беларусь наше государство предприняло и сделало очень многое для развития физической культуры. Принятая в 1994 г. Конституция Республики Беларусь гарантирует нашим гражданам развитие физической культуры и спорта и охрану их здоровья (ст.45), молодежи республики гарантируется духовное, нравственное и физическое развитие (ст.32). Одним из показателей заботы государства и руководства Беларуси о физическом воспитании служит Законодательство Республики Беларусь. Принятый в 1993 г. дополненный и измененный в 2003 г. Закон Республики Беларусь "О физической культуре и спорте" яркий тому пример. Действующий нормативный акт содержит главу 1 "Общие положения", главу 2 "Система физической культуры и спорта", главу 3 "Физическая культура", главу 4 "Спорт", главу 5 "Ресурсное обеспечение физической культуры и спорта", содержание которых отражено с 1 по 37 статью. Государство гарантирует право граждан на занятия физической культурой и спортом нашего государства, а также лиц без гражданства и иностранных граждан, проживающих на территории Беларуси, безопасность занятий физическими упражнениями и спортом (ст.8). Руководство физкультурно-спортивной деятельностью обеспечивают субъекты государственного управления (ст.10) и общественные и коммерческие субъекты (ст.11). </a:t>
            </a:r>
            <a:endParaRPr lang="ru-RU" sz="1600" dirty="0" smtClean="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Основными </a:t>
            </a:r>
            <a:r>
              <a:rPr lang="ru-RU" sz="1600" dirty="0">
                <a:latin typeface="Times New Roman" panose="02020603050405020304" pitchFamily="18" charset="0"/>
                <a:cs typeface="Times New Roman" panose="02020603050405020304" pitchFamily="18" charset="0"/>
              </a:rPr>
              <a:t>типами специализированных учебно-спортивных учреждений признаны ДЮСШ, СДЮШОР, центры олимпийской подготовки и центры олимпийского резерва, ШВСМ (ст.16). Закон "О физической культуре и спорте" узаконил обязательное физическое воспитание в учреждениях образования, по месту работы, жительства (ст.19-21), а также физическое воспитание людей, имеющих отклонения в состоянии здоровья и психофизического развития (ст.23). В Законе рассматриваются вопросы, связанные со спортом: деятельность учреждений по подготовке спортивного резерва (ст.24), подготовка спортсменов высокого класса; получение среднего специального образования (ст.25); проведение соревнований различного уровня (ст.28-29), профессиональный спорт (ст.32), деятельность в рамках спорта высших достижений (ст.31). В Законе оговариваются права граждан использования спортивных сооружений (ст.35), требования к педагогическим кадрам (ст.36) и порядок повышения квалификации (ст.37). В целом, наличие Закона "О физической культуре и спорте" подчеркивает роль этой сферы деятельности в жизни людей, характеризует Республику Беларусь как цивилизованное европейское государство</a:t>
            </a:r>
            <a:r>
              <a:rPr lang="ru-RU" sz="1600" dirty="0" smtClean="0">
                <a:latin typeface="Times New Roman" panose="02020603050405020304" pitchFamily="18" charset="0"/>
                <a:cs typeface="Times New Roman" panose="02020603050405020304" pitchFamily="18" charset="0"/>
              </a:rPr>
              <a:t>.</a:t>
            </a:r>
            <a:endParaRPr lang="ru-RU" dirty="0"/>
          </a:p>
        </p:txBody>
      </p:sp>
    </p:spTree>
    <p:extLst>
      <p:ext uri="{BB962C8B-B14F-4D97-AF65-F5344CB8AC3E}">
        <p14:creationId xmlns:p14="http://schemas.microsoft.com/office/powerpoint/2010/main" val="10611603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4" name="TextBox 3"/>
          <p:cNvSpPr txBox="1"/>
          <p:nvPr/>
        </p:nvSpPr>
        <p:spPr>
          <a:xfrm>
            <a:off x="-2" y="1530344"/>
            <a:ext cx="12191999" cy="3693319"/>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4-я неделя</a:t>
            </a:r>
          </a:p>
          <a:p>
            <a:pPr algn="ctr"/>
            <a:endParaRPr lang="ru-RU" dirty="0">
              <a:latin typeface="Times New Roman" panose="02020603050405020304" pitchFamily="18" charset="0"/>
              <a:cs typeface="Times New Roman" panose="02020603050405020304" pitchFamily="18" charset="0"/>
            </a:endParaRPr>
          </a:p>
          <a:p>
            <a:pPr lvl="0" algn="ctr"/>
            <a:r>
              <a:rPr lang="ru-RU" b="1" dirty="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pPr lvl="0"/>
            <a:endParaRPr lang="ru-RU"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внимания</a:t>
            </a:r>
          </a:p>
          <a:p>
            <a:pPr algn="ctr"/>
            <a:endParaRPr lang="ru-RU" b="1"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Помните игру из </a:t>
            </a:r>
            <a:r>
              <a:rPr lang="ru-RU" dirty="0" smtClean="0">
                <a:latin typeface="Times New Roman" panose="02020603050405020304" pitchFamily="18" charset="0"/>
                <a:cs typeface="Times New Roman" panose="02020603050405020304" pitchFamily="18" charset="0"/>
              </a:rPr>
              <a:t>детства: «Да </a:t>
            </a:r>
            <a:r>
              <a:rPr lang="ru-RU" dirty="0">
                <a:latin typeface="Times New Roman" panose="02020603050405020304" pitchFamily="18" charset="0"/>
                <a:cs typeface="Times New Roman" panose="02020603050405020304" pitchFamily="18" charset="0"/>
              </a:rPr>
              <a:t>и нет не говорить, чёрное и белое не называть»?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Время выполнения 5-10 минут.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Рекомендуется проводить вне </a:t>
            </a:r>
            <a:r>
              <a:rPr lang="ru-RU" dirty="0" smtClean="0">
                <a:latin typeface="Times New Roman" panose="02020603050405020304" pitchFamily="18" charset="0"/>
                <a:cs typeface="Times New Roman" panose="02020603050405020304" pitchFamily="18" charset="0"/>
              </a:rPr>
              <a:t>льда. </a:t>
            </a:r>
            <a:r>
              <a:rPr lang="ru-RU" dirty="0" smtClean="0">
                <a:latin typeface="Times New Roman" panose="02020603050405020304" pitchFamily="18" charset="0"/>
                <a:cs typeface="Times New Roman" panose="02020603050405020304" pitchFamily="18" charset="0"/>
              </a:rPr>
              <a:t>Участвует </a:t>
            </a:r>
            <a:r>
              <a:rPr lang="ru-RU" dirty="0" smtClean="0">
                <a:latin typeface="Times New Roman" panose="02020603050405020304" pitchFamily="18" charset="0"/>
                <a:cs typeface="Times New Roman" panose="02020603050405020304" pitchFamily="18" charset="0"/>
              </a:rPr>
              <a:t>вся команда.</a:t>
            </a:r>
          </a:p>
          <a:p>
            <a:pPr lvl="0" algn="just"/>
            <a:r>
              <a:rPr lang="ru-RU" dirty="0" smtClean="0">
                <a:latin typeface="Times New Roman" panose="02020603050405020304" pitchFamily="18" charset="0"/>
                <a:cs typeface="Times New Roman" panose="02020603050405020304" pitchFamily="18" charset="0"/>
              </a:rPr>
              <a:t>Суть </a:t>
            </a:r>
            <a:r>
              <a:rPr lang="ru-RU" dirty="0">
                <a:latin typeface="Times New Roman" panose="02020603050405020304" pitchFamily="18" charset="0"/>
                <a:cs typeface="Times New Roman" panose="02020603050405020304" pitchFamily="18" charset="0"/>
              </a:rPr>
              <a:t>задания проста: есть запрет на определённые слова (их, конечно, можно менять и/или усложнять, например, нельзя произносить слова, в которых есть буква </a:t>
            </a:r>
            <a:r>
              <a:rPr lang="ru-RU" dirty="0" smtClean="0">
                <a:latin typeface="Times New Roman" panose="02020603050405020304" pitchFamily="18" charset="0"/>
                <a:cs typeface="Times New Roman" panose="02020603050405020304" pitchFamily="18" charset="0"/>
              </a:rPr>
              <a:t>«К»). Их </a:t>
            </a:r>
            <a:r>
              <a:rPr lang="ru-RU" dirty="0">
                <a:latin typeface="Times New Roman" panose="02020603050405020304" pitchFamily="18" charset="0"/>
                <a:cs typeface="Times New Roman" panose="02020603050405020304" pitchFamily="18" charset="0"/>
              </a:rPr>
              <a:t>нельзя произносить даже если очень хочется. Классический вариант игры начинается с вопроса </a:t>
            </a:r>
            <a:r>
              <a:rPr lang="ru-RU" dirty="0" smtClean="0">
                <a:latin typeface="Times New Roman" panose="02020603050405020304" pitchFamily="18" charset="0"/>
                <a:cs typeface="Times New Roman" panose="02020603050405020304" pitchFamily="18" charset="0"/>
              </a:rPr>
              <a:t>«Вы </a:t>
            </a:r>
            <a:r>
              <a:rPr lang="ru-RU" dirty="0">
                <a:latin typeface="Times New Roman" panose="02020603050405020304" pitchFamily="18" charset="0"/>
                <a:cs typeface="Times New Roman" panose="02020603050405020304" pitchFamily="18" charset="0"/>
              </a:rPr>
              <a:t>поедете на бал?» и дальше разворачивается история, которая вынуждает </a:t>
            </a:r>
            <a:r>
              <a:rPr lang="ru-RU" dirty="0" smtClean="0">
                <a:latin typeface="Times New Roman" panose="02020603050405020304" pitchFamily="18" charset="0"/>
                <a:cs typeface="Times New Roman" panose="02020603050405020304" pitchFamily="18" charset="0"/>
              </a:rPr>
              <a:t>участника игры </a:t>
            </a:r>
            <a:r>
              <a:rPr lang="ru-RU" dirty="0">
                <a:latin typeface="Times New Roman" panose="02020603050405020304" pitchFamily="18" charset="0"/>
                <a:cs typeface="Times New Roman" panose="02020603050405020304" pitchFamily="18" charset="0"/>
              </a:rPr>
              <a:t>говорить запрещённые слова. Его задача – удержаться, помнить о запрете и изворачиваться</a:t>
            </a:r>
            <a:r>
              <a:rPr lang="ru-RU" dirty="0" smtClean="0">
                <a:latin typeface="Times New Roman" panose="02020603050405020304" pitchFamily="18" charset="0"/>
                <a:cs typeface="Times New Roman" panose="02020603050405020304" pitchFamily="18" charset="0"/>
              </a:rPr>
              <a:t>.</a:t>
            </a:r>
            <a:endParaRPr lang="ru-RU" dirty="0"/>
          </a:p>
        </p:txBody>
      </p:sp>
    </p:spTree>
    <p:extLst>
      <p:ext uri="{BB962C8B-B14F-4D97-AF65-F5344CB8AC3E}">
        <p14:creationId xmlns:p14="http://schemas.microsoft.com/office/powerpoint/2010/main" val="19842360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4" name="TextBox 3"/>
          <p:cNvSpPr txBox="1"/>
          <p:nvPr/>
        </p:nvSpPr>
        <p:spPr>
          <a:xfrm>
            <a:off x="-1" y="349614"/>
            <a:ext cx="12191999" cy="6186309"/>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Развитие памяти </a:t>
            </a:r>
            <a:endParaRPr lang="ru-RU" b="1" dirty="0">
              <a:latin typeface="Times New Roman" panose="02020603050405020304" pitchFamily="18" charset="0"/>
              <a:cs typeface="Times New Roman" panose="02020603050405020304" pitchFamily="18" charset="0"/>
            </a:endParaRPr>
          </a:p>
          <a:p>
            <a:pPr algn="just"/>
            <a:r>
              <a:rPr lang="ru-RU" b="1" dirty="0" smtClean="0">
                <a:latin typeface="Times New Roman" panose="02020603050405020304" pitchFamily="18" charset="0"/>
                <a:cs typeface="Times New Roman" panose="02020603050405020304" pitchFamily="18" charset="0"/>
              </a:rPr>
              <a:t>«Повтори за мной»</a:t>
            </a:r>
          </a:p>
          <a:p>
            <a:pPr algn="just"/>
            <a:r>
              <a:rPr lang="ru-RU" dirty="0" smtClean="0">
                <a:latin typeface="Times New Roman" panose="02020603050405020304" pitchFamily="18" charset="0"/>
                <a:cs typeface="Times New Roman" panose="02020603050405020304" pitchFamily="18" charset="0"/>
              </a:rPr>
              <a:t>Цель </a:t>
            </a:r>
            <a:r>
              <a:rPr lang="ru-RU" dirty="0">
                <a:latin typeface="Times New Roman" panose="02020603050405020304" pitchFamily="18" charset="0"/>
                <a:cs typeface="Times New Roman" panose="02020603050405020304" pitchFamily="18" charset="0"/>
              </a:rPr>
              <a:t>игры: развивать моторно-слуховую память</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Время выполнения </a:t>
            </a:r>
            <a:r>
              <a:rPr lang="ru-RU" dirty="0" smtClean="0">
                <a:latin typeface="Times New Roman" panose="02020603050405020304" pitchFamily="18" charset="0"/>
                <a:cs typeface="Times New Roman" panose="02020603050405020304" pitchFamily="18" charset="0"/>
              </a:rPr>
              <a:t>5-10 </a:t>
            </a:r>
            <a:r>
              <a:rPr lang="ru-RU" dirty="0" smtClean="0">
                <a:latin typeface="Times New Roman" panose="02020603050405020304" pitchFamily="18" charset="0"/>
                <a:cs typeface="Times New Roman" panose="02020603050405020304" pitchFamily="18" charset="0"/>
              </a:rPr>
              <a:t>минут. Проводится вне льда. Участвует вся команда.</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Участники </a:t>
            </a:r>
            <a:r>
              <a:rPr lang="ru-RU" dirty="0" smtClean="0">
                <a:latin typeface="Times New Roman" panose="02020603050405020304" pitchFamily="18" charset="0"/>
                <a:cs typeface="Times New Roman" panose="02020603050405020304" pitchFamily="18" charset="0"/>
              </a:rPr>
              <a:t>стоят около стола </a:t>
            </a:r>
            <a:r>
              <a:rPr lang="ru-RU" dirty="0" smtClean="0">
                <a:latin typeface="Times New Roman" panose="02020603050405020304" pitchFamily="18" charset="0"/>
                <a:cs typeface="Times New Roman" panose="02020603050405020304" pitchFamily="18" charset="0"/>
              </a:rPr>
              <a:t>проводящего, который предлагает </a:t>
            </a:r>
            <a:r>
              <a:rPr lang="ru-RU" dirty="0">
                <a:latin typeface="Times New Roman" panose="02020603050405020304" pitchFamily="18" charset="0"/>
                <a:cs typeface="Times New Roman" panose="02020603050405020304" pitchFamily="18" charset="0"/>
              </a:rPr>
              <a:t>одному </a:t>
            </a:r>
            <a:r>
              <a:rPr lang="ru-RU" dirty="0" smtClean="0">
                <a:latin typeface="Times New Roman" panose="02020603050405020304" pitchFamily="18" charset="0"/>
                <a:cs typeface="Times New Roman" panose="02020603050405020304" pitchFamily="18" charset="0"/>
              </a:rPr>
              <a:t>участнику </a:t>
            </a:r>
            <a:r>
              <a:rPr lang="ru-RU" dirty="0">
                <a:latin typeface="Times New Roman" panose="02020603050405020304" pitchFamily="18" charset="0"/>
                <a:cs typeface="Times New Roman" panose="02020603050405020304" pitchFamily="18" charset="0"/>
              </a:rPr>
              <a:t>прохлопать все, что ему простучит карандашом </a:t>
            </a:r>
            <a:r>
              <a:rPr lang="ru-RU" dirty="0" smtClean="0">
                <a:latin typeface="Times New Roman" panose="02020603050405020304" pitchFamily="18" charset="0"/>
                <a:cs typeface="Times New Roman" panose="02020603050405020304" pitchFamily="18" charset="0"/>
              </a:rPr>
              <a:t>проводящий.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Остальные внимательно </a:t>
            </a:r>
            <a:r>
              <a:rPr lang="ru-RU" dirty="0">
                <a:latin typeface="Times New Roman" panose="02020603050405020304" pitchFamily="18" charset="0"/>
                <a:cs typeface="Times New Roman" panose="02020603050405020304" pitchFamily="18" charset="0"/>
              </a:rPr>
              <a:t>слушают и оценивают исполнение движениями: поднимают вверх большой палец, если хлопки правильные, и опускают его вниз, если неправильные. Ритмические фразы должны быть короткими и ясными по своей структуре.</a:t>
            </a:r>
          </a:p>
          <a:p>
            <a:pPr algn="just"/>
            <a:r>
              <a:rPr lang="ru-RU" dirty="0">
                <a:latin typeface="Times New Roman" panose="02020603050405020304" pitchFamily="18" charset="0"/>
                <a:cs typeface="Times New Roman" panose="02020603050405020304" pitchFamily="18" charset="0"/>
              </a:rPr>
              <a:t> </a:t>
            </a:r>
          </a:p>
          <a:p>
            <a:pPr algn="ctr"/>
            <a:r>
              <a:rPr lang="ru-RU" b="1" dirty="0" smtClean="0">
                <a:latin typeface="Times New Roman" panose="02020603050405020304" pitchFamily="18" charset="0"/>
                <a:cs typeface="Times New Roman" panose="02020603050405020304" pitchFamily="18" charset="0"/>
              </a:rPr>
              <a:t>Развитие </a:t>
            </a:r>
            <a:r>
              <a:rPr lang="ru-RU" b="1" dirty="0" smtClean="0">
                <a:latin typeface="Times New Roman" panose="02020603050405020304" pitchFamily="18" charset="0"/>
                <a:cs typeface="Times New Roman" panose="02020603050405020304" pitchFamily="18" charset="0"/>
              </a:rPr>
              <a:t>мышления</a:t>
            </a:r>
          </a:p>
          <a:p>
            <a:pPr algn="ctr"/>
            <a:endParaRPr lang="ru-RU" b="1"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‍Что </a:t>
            </a:r>
            <a:r>
              <a:rPr lang="ru-RU" dirty="0">
                <a:latin typeface="Times New Roman" panose="02020603050405020304" pitchFamily="18" charset="0"/>
                <a:cs typeface="Times New Roman" panose="02020603050405020304" pitchFamily="18" charset="0"/>
              </a:rPr>
              <a:t>развивает: память, образное мышление</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Время выполнения 5-10 минут. Проводится вне льда. Участвует вся команда.</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Выпишите на лист бумаги цифры от 0 до 9. Попросите </a:t>
            </a:r>
            <a:r>
              <a:rPr lang="ru-RU" dirty="0" smtClean="0">
                <a:latin typeface="Times New Roman" panose="02020603050405020304" pitchFamily="18" charset="0"/>
                <a:cs typeface="Times New Roman" panose="02020603050405020304" pitchFamily="18" charset="0"/>
              </a:rPr>
              <a:t>придумать </a:t>
            </a:r>
            <a:r>
              <a:rPr lang="ru-RU" dirty="0">
                <a:latin typeface="Times New Roman" panose="02020603050405020304" pitchFamily="18" charset="0"/>
                <a:cs typeface="Times New Roman" panose="02020603050405020304" pitchFamily="18" charset="0"/>
              </a:rPr>
              <a:t>ассоциации к каждой цифре.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Например</a:t>
            </a:r>
            <a:r>
              <a:rPr lang="ru-RU" dirty="0">
                <a:latin typeface="Times New Roman" panose="02020603050405020304" pitchFamily="18" charset="0"/>
                <a:cs typeface="Times New Roman" panose="02020603050405020304" pitchFamily="18" charset="0"/>
              </a:rPr>
              <a:t>, 8 — снеговик, 6 — дедушка, 1 — крючок, 9 — бабушка. </a:t>
            </a:r>
          </a:p>
          <a:p>
            <a:pPr algn="just"/>
            <a:r>
              <a:rPr lang="ru-RU" dirty="0">
                <a:latin typeface="Times New Roman" panose="02020603050405020304" pitchFamily="18" charset="0"/>
                <a:cs typeface="Times New Roman" panose="02020603050405020304" pitchFamily="18" charset="0"/>
              </a:rPr>
              <a:t>Потренируйте каждую ассоциацию. Называйте </a:t>
            </a:r>
            <a:r>
              <a:rPr lang="ru-RU" dirty="0" smtClean="0">
                <a:latin typeface="Times New Roman" panose="02020603050405020304" pitchFamily="18" charset="0"/>
                <a:cs typeface="Times New Roman" panose="02020603050405020304" pitchFamily="18" charset="0"/>
              </a:rPr>
              <a:t>участнику цифру</a:t>
            </a:r>
            <a:r>
              <a:rPr lang="ru-RU" dirty="0">
                <a:latin typeface="Times New Roman" panose="02020603050405020304" pitchFamily="18" charset="0"/>
                <a:cs typeface="Times New Roman" panose="02020603050405020304" pitchFamily="18" charset="0"/>
              </a:rPr>
              <a:t>, а он в ответ — свою ассоциацию. Важно привязать образ к каждой цифре. </a:t>
            </a:r>
          </a:p>
          <a:p>
            <a:pPr algn="just"/>
            <a:r>
              <a:rPr lang="ru-RU" dirty="0">
                <a:latin typeface="Times New Roman" panose="02020603050405020304" pitchFamily="18" charset="0"/>
                <a:cs typeface="Times New Roman" panose="02020603050405020304" pitchFamily="18" charset="0"/>
              </a:rPr>
              <a:t>Затем называйте по несколько цифр </a:t>
            </a:r>
            <a:r>
              <a:rPr lang="ru-RU" dirty="0" smtClean="0">
                <a:latin typeface="Times New Roman" panose="02020603050405020304" pitchFamily="18" charset="0"/>
                <a:cs typeface="Times New Roman" panose="02020603050405020304" pitchFamily="18" charset="0"/>
              </a:rPr>
              <a:t>сразу, а участник </a:t>
            </a:r>
            <a:r>
              <a:rPr lang="ru-RU" dirty="0">
                <a:latin typeface="Times New Roman" panose="02020603050405020304" pitchFamily="18" charset="0"/>
                <a:cs typeface="Times New Roman" panose="02020603050405020304" pitchFamily="18" charset="0"/>
              </a:rPr>
              <a:t>должен сложить образы каждой цифры в ситуацию.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Например</a:t>
            </a:r>
            <a:r>
              <a:rPr lang="ru-RU" dirty="0">
                <a:latin typeface="Times New Roman" panose="02020603050405020304" pitchFamily="18" charset="0"/>
                <a:cs typeface="Times New Roman" panose="02020603050405020304" pitchFamily="18" charset="0"/>
              </a:rPr>
              <a:t>, 861 — снеговик в виде дедушки попался на крючок. Чем абсурдней и ярче ситуация, тем лучше. </a:t>
            </a:r>
          </a:p>
          <a:p>
            <a:pPr algn="just"/>
            <a:r>
              <a:rPr lang="ru-RU" dirty="0" smtClean="0">
                <a:latin typeface="Times New Roman" panose="02020603050405020304" pitchFamily="18" charset="0"/>
                <a:cs typeface="Times New Roman" panose="02020603050405020304" pitchFamily="18" charset="0"/>
              </a:rPr>
              <a:t>Далее подключайте </a:t>
            </a:r>
            <a:r>
              <a:rPr lang="ru-RU" dirty="0">
                <a:latin typeface="Times New Roman" panose="02020603050405020304" pitchFamily="18" charset="0"/>
                <a:cs typeface="Times New Roman" panose="02020603050405020304" pitchFamily="18" charset="0"/>
              </a:rPr>
              <a:t>даты жизни известных личностей или важных исторических событий.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Например</a:t>
            </a:r>
            <a:r>
              <a:rPr lang="ru-RU" dirty="0">
                <a:latin typeface="Times New Roman" panose="02020603050405020304" pitchFamily="18" charset="0"/>
                <a:cs typeface="Times New Roman" panose="02020603050405020304" pitchFamily="18" charset="0"/>
              </a:rPr>
              <a:t>, 988 — крещение Руси, а значит, бабушка танцует с двумя снеговиками.  </a:t>
            </a:r>
            <a:endParaRPr lang="ru-RU" dirty="0"/>
          </a:p>
        </p:txBody>
      </p:sp>
    </p:spTree>
    <p:extLst>
      <p:ext uri="{BB962C8B-B14F-4D97-AF65-F5344CB8AC3E}">
        <p14:creationId xmlns:p14="http://schemas.microsoft.com/office/powerpoint/2010/main" val="2879149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1066249"/>
            <a:ext cx="12192000" cy="5355312"/>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Развитие </a:t>
            </a:r>
            <a:r>
              <a:rPr lang="ru-RU" b="1" dirty="0" smtClean="0">
                <a:latin typeface="Times New Roman" panose="02020603050405020304" pitchFamily="18" charset="0"/>
                <a:cs typeface="Times New Roman" panose="02020603050405020304" pitchFamily="18" charset="0"/>
              </a:rPr>
              <a:t>мотивации</a:t>
            </a:r>
          </a:p>
          <a:p>
            <a:pPr algn="ctr"/>
            <a:endParaRPr lang="ru-RU" b="1"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Помочь партнеру по команде выполнить упражнение </a:t>
            </a:r>
            <a:r>
              <a:rPr lang="ru-RU" dirty="0" smtClean="0">
                <a:latin typeface="Times New Roman" panose="02020603050405020304" pitchFamily="18" charset="0"/>
                <a:cs typeface="Times New Roman" panose="02020603050405020304" pitchFamily="18" charset="0"/>
              </a:rPr>
              <a:t>совместно и </a:t>
            </a:r>
            <a:r>
              <a:rPr lang="ru-RU" dirty="0">
                <a:latin typeface="Times New Roman" panose="02020603050405020304" pitchFamily="18" charset="0"/>
                <a:cs typeface="Times New Roman" panose="02020603050405020304" pitchFamily="18" charset="0"/>
              </a:rPr>
              <a:t>похвалить за выполнение успешное задания</a:t>
            </a:r>
            <a:r>
              <a:rPr lang="ru-RU"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a:p>
            <a:pPr algn="ctr"/>
            <a:r>
              <a:rPr lang="ru-RU" b="1" dirty="0" err="1" smtClean="0">
                <a:latin typeface="Times New Roman" panose="02020603050405020304" pitchFamily="18" charset="0"/>
                <a:cs typeface="Times New Roman" panose="02020603050405020304" pitchFamily="18" charset="0"/>
              </a:rPr>
              <a:t>Саморегуляция</a:t>
            </a:r>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 "Воздушный шарик"</a:t>
            </a:r>
            <a:r>
              <a:rPr lang="ru-RU" dirty="0">
                <a:latin typeface="Times New Roman" panose="02020603050405020304" pitchFamily="18" charset="0"/>
                <a:cs typeface="Times New Roman" panose="02020603050405020304" pitchFamily="18" charset="0"/>
              </a:rPr>
              <a:t> </a:t>
            </a:r>
          </a:p>
          <a:p>
            <a:r>
              <a:rPr lang="ru-RU" i="1" dirty="0">
                <a:latin typeface="Times New Roman" panose="02020603050405020304" pitchFamily="18" charset="0"/>
                <a:cs typeface="Times New Roman" panose="02020603050405020304" pitchFamily="18" charset="0"/>
              </a:rPr>
              <a:t>Цель: </a:t>
            </a:r>
            <a:r>
              <a:rPr lang="ru-RU" dirty="0">
                <a:latin typeface="Times New Roman" panose="02020603050405020304" pitchFamily="18" charset="0"/>
                <a:cs typeface="Times New Roman" panose="02020603050405020304" pitchFamily="18" charset="0"/>
              </a:rPr>
              <a:t>снять напряжение, </a:t>
            </a:r>
            <a:r>
              <a:rPr lang="ru-RU" dirty="0" smtClean="0">
                <a:latin typeface="Times New Roman" panose="02020603050405020304" pitchFamily="18" charset="0"/>
                <a:cs typeface="Times New Roman" panose="02020603050405020304" pitchFamily="18" charset="0"/>
              </a:rPr>
              <a:t>успокоить.</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Время выполнения 5 минут. Проводится вне льда. Участвует вся команда.</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Все играющие стоят или сидят в кругу. </a:t>
            </a:r>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дает инструкцию: "Представьте себе, что сейчас мы с вами будем надувать шарики. Вдохните воздух, поднесите воображаемый шарик к губам </a:t>
            </a:r>
            <a:r>
              <a:rPr lang="ru-RU" dirty="0" smtClean="0">
                <a:latin typeface="Times New Roman" panose="02020603050405020304" pitchFamily="18" charset="0"/>
                <a:cs typeface="Times New Roman" panose="02020603050405020304" pitchFamily="18" charset="0"/>
              </a:rPr>
              <a:t>и</a:t>
            </a:r>
            <a:r>
              <a:rPr lang="ru-RU" dirty="0">
                <a:latin typeface="Times New Roman" panose="02020603050405020304" pitchFamily="18" charset="0"/>
                <a:cs typeface="Times New Roman" panose="02020603050405020304" pitchFamily="18" charset="0"/>
              </a:rPr>
              <a:t> раздувая щеки, медленно, через приоткрытые губы надувайте его. Следите глазами за тем, как ваш шарик становится все больше и больше, как увеличиваются, растут узоры на нем. Представили? </a:t>
            </a:r>
            <a:r>
              <a:rPr lang="ru-RU" dirty="0" smtClean="0">
                <a:latin typeface="Times New Roman" panose="02020603050405020304" pitchFamily="18" charset="0"/>
                <a:cs typeface="Times New Roman" panose="02020603050405020304" pitchFamily="18" charset="0"/>
              </a:rPr>
              <a:t>Дуйте </a:t>
            </a:r>
            <a:r>
              <a:rPr lang="ru-RU" dirty="0">
                <a:latin typeface="Times New Roman" panose="02020603050405020304" pitchFamily="18" charset="0"/>
                <a:cs typeface="Times New Roman" panose="02020603050405020304" pitchFamily="18" charset="0"/>
              </a:rPr>
              <a:t>осторожно, чтобы шарик не </a:t>
            </a:r>
            <a:r>
              <a:rPr lang="ru-RU" dirty="0" smtClean="0">
                <a:latin typeface="Times New Roman" panose="02020603050405020304" pitchFamily="18" charset="0"/>
                <a:cs typeface="Times New Roman" panose="02020603050405020304" pitchFamily="18" charset="0"/>
              </a:rPr>
              <a:t>лопнул, а </a:t>
            </a:r>
            <a:r>
              <a:rPr lang="ru-RU" dirty="0">
                <a:latin typeface="Times New Roman" panose="02020603050405020304" pitchFamily="18" charset="0"/>
                <a:cs typeface="Times New Roman" panose="02020603050405020304" pitchFamily="18" charset="0"/>
              </a:rPr>
              <a:t>теперь покажите их друг другу".</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Упражнение можно повторить 3 раза</a:t>
            </a:r>
            <a:r>
              <a:rPr lang="ru-RU"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Проверка дневника спортсмена.</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Индивидуальное общение </a:t>
            </a:r>
            <a:r>
              <a:rPr lang="ru-RU" b="1" dirty="0" smtClean="0">
                <a:latin typeface="Times New Roman" panose="02020603050405020304" pitchFamily="18" charset="0"/>
                <a:cs typeface="Times New Roman" panose="02020603050405020304" pitchFamily="18" charset="0"/>
              </a:rPr>
              <a:t>со спортсменами</a:t>
            </a:r>
            <a:r>
              <a:rPr lang="ru-RU" b="1"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учащимися</a:t>
            </a:r>
            <a:r>
              <a:rPr lang="ru-RU" b="1"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Общение с родителями.</a:t>
            </a:r>
            <a:endParaRPr lang="ru-RU" dirty="0">
              <a:latin typeface="Times New Roman" panose="02020603050405020304" pitchFamily="18" charset="0"/>
              <a:cs typeface="Times New Roman" panose="02020603050405020304" pitchFamily="18" charset="0"/>
            </a:endParaRPr>
          </a:p>
          <a:p>
            <a:pPr algn="ctr"/>
            <a:endParaRPr lang="ru-RU"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13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8" name="TextBox 7"/>
          <p:cNvSpPr txBox="1"/>
          <p:nvPr/>
        </p:nvSpPr>
        <p:spPr>
          <a:xfrm>
            <a:off x="5494187" y="359597"/>
            <a:ext cx="1108445" cy="369332"/>
          </a:xfrm>
          <a:prstGeom prst="rect">
            <a:avLst/>
          </a:prstGeom>
          <a:noFill/>
        </p:spPr>
        <p:txBody>
          <a:bodyPr wrap="none" rtlCol="0">
            <a:spAutoFit/>
          </a:bodyPr>
          <a:lstStyle/>
          <a:p>
            <a:pPr algn="ctr"/>
            <a:r>
              <a:rPr lang="ru-RU" b="1" dirty="0" smtClean="0">
                <a:latin typeface="Times New Roman" panose="02020603050405020304" pitchFamily="18" charset="0"/>
                <a:cs typeface="Times New Roman" panose="02020603050405020304" pitchFamily="18" charset="0"/>
              </a:rPr>
              <a:t>Февраль</a:t>
            </a:r>
            <a:endParaRPr lang="ru-RU" b="1" dirty="0">
              <a:latin typeface="Times New Roman" panose="02020603050405020304" pitchFamily="18" charset="0"/>
              <a:cs typeface="Times New Roman" panose="02020603050405020304" pitchFamily="18" charset="0"/>
            </a:endParaRPr>
          </a:p>
        </p:txBody>
      </p:sp>
      <p:sp>
        <p:nvSpPr>
          <p:cNvPr id="4" name="Rectangle 1"/>
          <p:cNvSpPr>
            <a:spLocks noChangeArrowheads="1"/>
          </p:cNvSpPr>
          <p:nvPr/>
        </p:nvSpPr>
        <p:spPr bwMode="auto">
          <a:xfrm>
            <a:off x="3767138" y="1824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12708513"/>
              </p:ext>
            </p:extLst>
          </p:nvPr>
        </p:nvGraphicFramePr>
        <p:xfrm>
          <a:off x="0" y="962526"/>
          <a:ext cx="12191999" cy="5429791"/>
        </p:xfrm>
        <a:graphic>
          <a:graphicData uri="http://schemas.openxmlformats.org/drawingml/2006/table">
            <a:tbl>
              <a:tblPr firstRow="1" firstCol="1" bandRow="1">
                <a:tableStyleId>{93296810-A885-4BE3-A3E7-6D5BEEA58F35}</a:tableStyleId>
              </a:tblPr>
              <a:tblGrid>
                <a:gridCol w="2397382"/>
                <a:gridCol w="2463622"/>
                <a:gridCol w="2463622"/>
                <a:gridCol w="2420311"/>
                <a:gridCol w="2447062"/>
              </a:tblGrid>
              <a:tr h="172991">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1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2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3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4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r>
              <a:tr h="2224167">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Тренер-спортсмен</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сплочение команды, обучение простейшим методам </a:t>
                      </a:r>
                      <a:r>
                        <a:rPr lang="ru-RU" sz="1400" dirty="0" err="1">
                          <a:effectLst/>
                          <a:latin typeface="Times New Roman" panose="02020603050405020304" pitchFamily="18" charset="0"/>
                          <a:cs typeface="Times New Roman" panose="02020603050405020304" pitchFamily="18" charset="0"/>
                        </a:rPr>
                        <a:t>саморегуляции</a:t>
                      </a:r>
                      <a:r>
                        <a:rPr lang="ru-RU" sz="1400" dirty="0">
                          <a:effectLst/>
                          <a:latin typeface="Times New Roman" panose="02020603050405020304" pitchFamily="18" charset="0"/>
                          <a:cs typeface="Times New Roman" panose="02020603050405020304" pitchFamily="18" charset="0"/>
                        </a:rPr>
                        <a:t>. Индивидуальная работа со </a:t>
                      </a:r>
                      <a:r>
                        <a:rPr lang="ru-RU" sz="1400" dirty="0" smtClean="0">
                          <a:effectLst/>
                          <a:latin typeface="Times New Roman" panose="02020603050405020304" pitchFamily="18" charset="0"/>
                          <a:cs typeface="Times New Roman" panose="02020603050405020304" pitchFamily="18" charset="0"/>
                        </a:rPr>
                        <a:t>спортсменами-учащимися. </a:t>
                      </a:r>
                      <a:r>
                        <a:rPr lang="ru-RU" sz="1400" dirty="0">
                          <a:effectLst/>
                          <a:latin typeface="Times New Roman" panose="02020603050405020304" pitchFamily="18" charset="0"/>
                          <a:cs typeface="Times New Roman" panose="02020603050405020304" pitchFamily="18" charset="0"/>
                        </a:rPr>
                        <a:t>Проверка дневника </a:t>
                      </a:r>
                      <a:r>
                        <a:rPr lang="ru-RU" sz="1400" dirty="0" smtClean="0">
                          <a:effectLst/>
                          <a:latin typeface="Times New Roman" panose="02020603050405020304" pitchFamily="18" charset="0"/>
                          <a:cs typeface="Times New Roman" panose="02020603050405020304" pitchFamily="18" charset="0"/>
                        </a:rPr>
                        <a:t>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Индивидуальная работа со </a:t>
                      </a:r>
                      <a:r>
                        <a:rPr lang="ru-RU" sz="1400" dirty="0" smtClean="0">
                          <a:effectLst/>
                          <a:latin typeface="Times New Roman" panose="02020603050405020304" pitchFamily="18" charset="0"/>
                          <a:cs typeface="Times New Roman" panose="02020603050405020304" pitchFamily="18" charset="0"/>
                        </a:rPr>
                        <a:t>спортсменами-учащимися.</a:t>
                      </a:r>
                      <a:endParaRPr lang="ru-RU" sz="14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rowSpan="2">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Организация поздравлений ко </a:t>
                      </a:r>
                      <a:r>
                        <a:rPr lang="ru-RU" sz="1400" dirty="0" smtClean="0">
                          <a:effectLst/>
                          <a:latin typeface="Times New Roman" panose="02020603050405020304" pitchFamily="18" charset="0"/>
                          <a:cs typeface="Times New Roman" panose="02020603050405020304" pitchFamily="18" charset="0"/>
                        </a:rPr>
                        <a:t>Дню </a:t>
                      </a:r>
                      <a:r>
                        <a:rPr lang="ru-RU" sz="1400" dirty="0">
                          <a:effectLst/>
                          <a:latin typeface="Times New Roman" panose="02020603050405020304" pitchFamily="18" charset="0"/>
                          <a:cs typeface="Times New Roman" panose="02020603050405020304" pitchFamily="18" charset="0"/>
                        </a:rPr>
                        <a:t>защитника Отечества и воспитание </a:t>
                      </a:r>
                      <a:r>
                        <a:rPr lang="ru-RU" sz="1400" dirty="0" smtClean="0">
                          <a:effectLst/>
                          <a:latin typeface="Times New Roman" panose="02020603050405020304" pitchFamily="18" charset="0"/>
                          <a:cs typeface="Times New Roman" panose="02020603050405020304" pitchFamily="18" charset="0"/>
                        </a:rPr>
                        <a:t>патриотизма.</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a:effectLst/>
                          <a:latin typeface="Times New Roman" panose="02020603050405020304" pitchFamily="18" charset="0"/>
                          <a:cs typeface="Times New Roman" panose="02020603050405020304" pitchFamily="18" charset="0"/>
                        </a:rPr>
                        <a:t>Обучение простейшим методам саморегуляции.</a:t>
                      </a:r>
                    </a:p>
                    <a:p>
                      <a:pPr algn="l">
                        <a:lnSpc>
                          <a:spcPct val="115000"/>
                        </a:lnSpc>
                        <a:spcAft>
                          <a:spcPts val="0"/>
                        </a:spcAft>
                      </a:pPr>
                      <a:r>
                        <a:rPr lang="ru-RU" sz="140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a:t>
                      </a:r>
                      <a:endParaRPr lang="ru-RU" sz="1400">
                        <a:effectLst/>
                        <a:latin typeface="Times New Roman" panose="02020603050405020304" pitchFamily="18" charset="0"/>
                        <a:ea typeface="Calibri"/>
                        <a:cs typeface="Times New Roman" panose="02020603050405020304" pitchFamily="18" charset="0"/>
                      </a:endParaRPr>
                    </a:p>
                  </a:txBody>
                  <a:tcPr marL="40348" marR="40348" marT="0" marB="0"/>
                </a:tc>
              </a:tr>
              <a:tr h="593111">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Тренер-родитель</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Участие в методическом </a:t>
                      </a:r>
                      <a:r>
                        <a:rPr lang="ru-RU" sz="1400" dirty="0" smtClean="0">
                          <a:effectLst/>
                          <a:latin typeface="Times New Roman" panose="02020603050405020304" pitchFamily="18" charset="0"/>
                          <a:cs typeface="Times New Roman" panose="02020603050405020304" pitchFamily="18" charset="0"/>
                        </a:rPr>
                        <a:t>занятии.</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Проведение родительского </a:t>
                      </a:r>
                      <a:r>
                        <a:rPr lang="ru-RU" sz="1400" dirty="0" smtClean="0">
                          <a:effectLst/>
                          <a:latin typeface="Times New Roman" panose="02020603050405020304" pitchFamily="18" charset="0"/>
                          <a:cs typeface="Times New Roman" panose="02020603050405020304" pitchFamily="18" charset="0"/>
                        </a:rPr>
                        <a:t>собрания.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vMerge="1">
                  <a:txBody>
                    <a:bodyPr/>
                    <a:lstStyle/>
                    <a:p>
                      <a:endParaRPr lang="ru-RU"/>
                    </a:p>
                  </a:txBody>
                  <a:tcPr/>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по взаимодействию с </a:t>
                      </a:r>
                      <a:r>
                        <a:rPr lang="ru-RU" sz="1400" dirty="0" smtClean="0">
                          <a:effectLst/>
                          <a:latin typeface="Times New Roman" panose="02020603050405020304" pitchFamily="18" charset="0"/>
                          <a:cs typeface="Times New Roman" panose="02020603050405020304" pitchFamily="18" charset="0"/>
                        </a:rPr>
                        <a:t>родителями.</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r>
              <a:tr h="1482778">
                <a:tc>
                  <a:txBody>
                    <a:bodyPr/>
                    <a:lstStyle/>
                    <a:p>
                      <a:pPr algn="l">
                        <a:lnSpc>
                          <a:spcPct val="115000"/>
                        </a:lnSpc>
                        <a:spcAft>
                          <a:spcPts val="0"/>
                        </a:spcAft>
                      </a:pPr>
                      <a:r>
                        <a:rPr lang="ru-RU" sz="1400">
                          <a:effectLst/>
                          <a:latin typeface="Times New Roman" panose="02020603050405020304" pitchFamily="18" charset="0"/>
                          <a:cs typeface="Times New Roman" panose="02020603050405020304" pitchFamily="18" charset="0"/>
                        </a:rPr>
                        <a:t>Родитель спортсмен</a:t>
                      </a:r>
                      <a:endParaRPr lang="ru-RU" sz="140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спортсменом-учащимся.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спортсменом-учащимся.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Обучение простейшим методам саморегуляции.</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Обучение простейшим методам саморегуляции.</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r>
              <a:tr h="741390">
                <a:tc>
                  <a:txBody>
                    <a:bodyPr/>
                    <a:lstStyle/>
                    <a:p>
                      <a:pPr algn="l">
                        <a:lnSpc>
                          <a:spcPct val="115000"/>
                        </a:lnSpc>
                        <a:spcAft>
                          <a:spcPts val="0"/>
                        </a:spcAft>
                      </a:pPr>
                      <a:r>
                        <a:rPr lang="ru-RU" sz="1400">
                          <a:effectLst/>
                          <a:latin typeface="Times New Roman" panose="02020603050405020304" pitchFamily="18" charset="0"/>
                          <a:cs typeface="Times New Roman" panose="02020603050405020304" pitchFamily="18" charset="0"/>
                        </a:rPr>
                        <a:t>Тренер-психолог</a:t>
                      </a:r>
                      <a:endParaRPr lang="ru-RU" sz="140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Проведение тренинга </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r>
            </a:tbl>
          </a:graphicData>
        </a:graphic>
      </p:graphicFrame>
      <p:sp>
        <p:nvSpPr>
          <p:cNvPr id="5" name="Rectangle 1"/>
          <p:cNvSpPr>
            <a:spLocks noChangeArrowheads="1"/>
          </p:cNvSpPr>
          <p:nvPr/>
        </p:nvSpPr>
        <p:spPr bwMode="auto">
          <a:xfrm>
            <a:off x="4308475"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90644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3" y="1526959"/>
            <a:ext cx="12192000" cy="3662541"/>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1-я неделя</a:t>
            </a:r>
          </a:p>
          <a:p>
            <a:pPr algn="ctr"/>
            <a:endParaRPr lang="ru-RU"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Сплочение </a:t>
            </a:r>
            <a:r>
              <a:rPr lang="ru-RU" b="1" dirty="0" smtClean="0">
                <a:latin typeface="Times New Roman" panose="02020603050405020304" pitchFamily="18" charset="0"/>
                <a:cs typeface="Times New Roman" panose="02020603050405020304" pitchFamily="18" charset="0"/>
              </a:rPr>
              <a:t>команды</a:t>
            </a:r>
            <a:endParaRPr lang="ru-RU" dirty="0">
              <a:latin typeface="Times New Roman" panose="02020603050405020304" pitchFamily="18" charset="0"/>
              <a:cs typeface="Times New Roman" panose="02020603050405020304" pitchFamily="18" charset="0"/>
            </a:endParaRPr>
          </a:p>
          <a:p>
            <a:pPr lvl="0"/>
            <a:r>
              <a:rPr lang="ru-RU" b="1" dirty="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Домики»</a:t>
            </a:r>
          </a:p>
          <a:p>
            <a:pPr lvl="0"/>
            <a:r>
              <a:rPr lang="ru-RU" dirty="0" smtClean="0">
                <a:latin typeface="Times New Roman" panose="02020603050405020304" pitchFamily="18" charset="0"/>
                <a:cs typeface="Times New Roman" panose="02020603050405020304" pitchFamily="18" charset="0"/>
              </a:rPr>
              <a:t>Время выполнения 5-10 минут. </a:t>
            </a:r>
          </a:p>
          <a:p>
            <a:pPr lvl="0"/>
            <a:r>
              <a:rPr lang="ru-RU" dirty="0" smtClean="0">
                <a:latin typeface="Times New Roman" panose="02020603050405020304" pitchFamily="18" charset="0"/>
                <a:cs typeface="Times New Roman" panose="02020603050405020304" pitchFamily="18" charset="0"/>
              </a:rPr>
              <a:t>Проводится как на льду, так и вне льда. Участвует вся команда.</a:t>
            </a:r>
            <a:endParaRPr lang="ru-RU" dirty="0">
              <a:latin typeface="Times New Roman" panose="02020603050405020304" pitchFamily="18" charset="0"/>
              <a:cs typeface="Times New Roman" panose="02020603050405020304" pitchFamily="18" charset="0"/>
            </a:endParaRPr>
          </a:p>
          <a:p>
            <a:pPr lvl="0"/>
            <a:r>
              <a:rPr lang="ru-RU" dirty="0">
                <a:latin typeface="Times New Roman" panose="02020603050405020304" pitchFamily="18" charset="0"/>
                <a:cs typeface="Times New Roman" panose="02020603050405020304" pitchFamily="18" charset="0"/>
              </a:rPr>
              <a:t>Играющие: все присутствующие, разбившись на группы по три человека: двое – «домик» и один - «житель</a:t>
            </a:r>
            <a:r>
              <a:rPr lang="ru-RU" dirty="0" smtClean="0">
                <a:latin typeface="Times New Roman" panose="02020603050405020304" pitchFamily="18" charset="0"/>
                <a:cs typeface="Times New Roman" panose="02020603050405020304" pitchFamily="18" charset="0"/>
              </a:rPr>
              <a:t>».</a:t>
            </a:r>
          </a:p>
          <a:p>
            <a:pPr lvl="0" algn="just"/>
            <a:r>
              <a:rPr lang="ru-RU" dirty="0" smtClean="0">
                <a:latin typeface="Times New Roman" panose="02020603050405020304" pitchFamily="18" charset="0"/>
                <a:cs typeface="Times New Roman" panose="02020603050405020304" pitchFamily="18" charset="0"/>
              </a:rPr>
              <a:t>Суть </a:t>
            </a:r>
            <a:r>
              <a:rPr lang="ru-RU" dirty="0">
                <a:latin typeface="Times New Roman" panose="02020603050405020304" pitchFamily="18" charset="0"/>
                <a:cs typeface="Times New Roman" panose="02020603050405020304" pitchFamily="18" charset="0"/>
              </a:rPr>
              <a:t>игры: Выбирается один игрок – ведущий, цель которого стать либо «домиком», либо «жителем» посредством трёх команд: Команда «Домики!» - игроки - «домики» оставляют своих «жильцов» и ищут новых; Команда «Жители!» - игроки - «жители» выбегают из «домиков» и ищут себе новые; Команда «Землетрясение!» - все игроки - «домики» распадаются и вместе с игроками - «жителями», двигаясь беспорядочно, либо создают «домик», либо становятся «жителями». Тот, кто остаётся один, становится ведущим. </a:t>
            </a:r>
            <a:endParaRPr lang="ru-RU" dirty="0" smtClean="0">
              <a:latin typeface="Times New Roman" panose="02020603050405020304" pitchFamily="18" charset="0"/>
              <a:cs typeface="Times New Roman" panose="02020603050405020304" pitchFamily="18" charset="0"/>
            </a:endParaRPr>
          </a:p>
          <a:p>
            <a:pPr lvl="0" algn="ctr"/>
            <a:endParaRPr lang="ru-RU" sz="16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87229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0"/>
            <a:ext cx="12192000" cy="6001643"/>
          </a:xfrm>
          <a:prstGeom prst="rect">
            <a:avLst/>
          </a:prstGeom>
        </p:spPr>
        <p:txBody>
          <a:bodyPr wrap="square">
            <a:spAutoFit/>
          </a:bodyPr>
          <a:lstStyle/>
          <a:p>
            <a:pPr lvl="0" algn="ctr"/>
            <a:endParaRPr lang="ru-RU" sz="1600" b="1" dirty="0" smtClean="0">
              <a:latin typeface="Times New Roman" panose="02020603050405020304" pitchFamily="18" charset="0"/>
              <a:cs typeface="Times New Roman" panose="02020603050405020304" pitchFamily="18" charset="0"/>
            </a:endParaRPr>
          </a:p>
          <a:p>
            <a:pPr lvl="0" algn="ctr"/>
            <a:r>
              <a:rPr lang="ru-RU" sz="1600" b="1" dirty="0" smtClean="0">
                <a:latin typeface="Times New Roman" panose="02020603050405020304" pitchFamily="18" charset="0"/>
                <a:cs typeface="Times New Roman" panose="02020603050405020304" pitchFamily="18" charset="0"/>
              </a:rPr>
              <a:t>Развитие </a:t>
            </a:r>
            <a:r>
              <a:rPr lang="ru-RU" sz="1600" b="1" dirty="0">
                <a:latin typeface="Times New Roman" panose="02020603050405020304" pitchFamily="18" charset="0"/>
                <a:cs typeface="Times New Roman" panose="02020603050405020304" pitchFamily="18" charset="0"/>
              </a:rPr>
              <a:t>психических процессов, обучение приемам </a:t>
            </a:r>
            <a:r>
              <a:rPr lang="ru-RU" sz="1600" b="1" dirty="0" err="1" smtClean="0">
                <a:latin typeface="Times New Roman" panose="02020603050405020304" pitchFamily="18" charset="0"/>
                <a:cs typeface="Times New Roman" panose="02020603050405020304" pitchFamily="18" charset="0"/>
              </a:rPr>
              <a:t>саморегуляции</a:t>
            </a:r>
            <a:endParaRPr lang="ru-RU" sz="1600" b="1" dirty="0" smtClean="0">
              <a:latin typeface="Times New Roman" panose="02020603050405020304" pitchFamily="18" charset="0"/>
              <a:cs typeface="Times New Roman" panose="02020603050405020304" pitchFamily="18" charset="0"/>
            </a:endParaRPr>
          </a:p>
          <a:p>
            <a:pPr lvl="0" algn="ctr"/>
            <a:endParaRPr lang="ru-RU" sz="1600" dirty="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Развитие внимания</a:t>
            </a:r>
            <a:endParaRPr lang="ru-RU" sz="1600" b="1" dirty="0">
              <a:latin typeface="Times New Roman" panose="02020603050405020304" pitchFamily="18" charset="0"/>
              <a:cs typeface="Times New Roman" panose="02020603050405020304" pitchFamily="18" charset="0"/>
            </a:endParaRPr>
          </a:p>
          <a:p>
            <a:r>
              <a:rPr lang="ru-RU" sz="1600" b="1" dirty="0">
                <a:latin typeface="Times New Roman" panose="02020603050405020304" pitchFamily="18" charset="0"/>
                <a:cs typeface="Times New Roman" panose="02020603050405020304" pitchFamily="18" charset="0"/>
              </a:rPr>
              <a:t>Слушай хлопки!</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Цель – развитие активного внимания</a:t>
            </a:r>
            <a:r>
              <a:rPr lang="ru-RU" sz="1600" dirty="0" smtClean="0">
                <a:latin typeface="Times New Roman" panose="02020603050405020304" pitchFamily="18" charset="0"/>
                <a:cs typeface="Times New Roman" panose="02020603050405020304" pitchFamily="18" charset="0"/>
              </a:rPr>
              <a:t>.</a:t>
            </a:r>
          </a:p>
          <a:p>
            <a:pPr lvl="0"/>
            <a:r>
              <a:rPr lang="ru-RU" sz="1600" dirty="0">
                <a:latin typeface="Times New Roman" panose="02020603050405020304" pitchFamily="18" charset="0"/>
                <a:cs typeface="Times New Roman" panose="02020603050405020304" pitchFamily="18" charset="0"/>
              </a:rPr>
              <a:t>Время выполнения 5-10 минут. Проводится </a:t>
            </a:r>
            <a:r>
              <a:rPr lang="ru-RU" sz="1600" dirty="0" smtClean="0">
                <a:latin typeface="Times New Roman" panose="02020603050405020304" pitchFamily="18" charset="0"/>
                <a:cs typeface="Times New Roman" panose="02020603050405020304" pitchFamily="18" charset="0"/>
              </a:rPr>
              <a:t>вне </a:t>
            </a:r>
            <a:r>
              <a:rPr lang="ru-RU" sz="1600" dirty="0">
                <a:latin typeface="Times New Roman" panose="02020603050405020304" pitchFamily="18" charset="0"/>
                <a:cs typeface="Times New Roman" panose="02020603050405020304" pitchFamily="18" charset="0"/>
              </a:rPr>
              <a:t>льда. Участвует вся команда.</a:t>
            </a:r>
          </a:p>
          <a:p>
            <a:r>
              <a:rPr lang="ru-RU" sz="1600" dirty="0" smtClean="0">
                <a:latin typeface="Times New Roman" panose="02020603050405020304" pitchFamily="18" charset="0"/>
                <a:cs typeface="Times New Roman" panose="02020603050405020304" pitchFamily="18" charset="0"/>
              </a:rPr>
              <a:t>Процедура </a:t>
            </a:r>
            <a:r>
              <a:rPr lang="ru-RU" sz="1600" dirty="0">
                <a:latin typeface="Times New Roman" panose="02020603050405020304" pitchFamily="18" charset="0"/>
                <a:cs typeface="Times New Roman" panose="02020603050405020304" pitchFamily="18" charset="0"/>
              </a:rPr>
              <a:t>игры. </a:t>
            </a:r>
            <a:r>
              <a:rPr lang="ru-RU" sz="1600" dirty="0" smtClean="0">
                <a:latin typeface="Times New Roman" panose="02020603050405020304" pitchFamily="18" charset="0"/>
                <a:cs typeface="Times New Roman" panose="02020603050405020304" pitchFamily="18" charset="0"/>
              </a:rPr>
              <a:t>Участники </a:t>
            </a:r>
            <a:r>
              <a:rPr lang="ru-RU" sz="1600" dirty="0">
                <a:latin typeface="Times New Roman" panose="02020603050405020304" pitchFamily="18" charset="0"/>
                <a:cs typeface="Times New Roman" panose="02020603050405020304" pitchFamily="18" charset="0"/>
              </a:rPr>
              <a:t>двигаются свободно в группе или ходят по кругу. Когда </a:t>
            </a:r>
            <a:r>
              <a:rPr lang="ru-RU" sz="1600" dirty="0" smtClean="0">
                <a:latin typeface="Times New Roman" panose="02020603050405020304" pitchFamily="18" charset="0"/>
                <a:cs typeface="Times New Roman" panose="02020603050405020304" pitchFamily="18" charset="0"/>
              </a:rPr>
              <a:t>тренер </a:t>
            </a:r>
            <a:r>
              <a:rPr lang="ru-RU" sz="1600" dirty="0">
                <a:latin typeface="Times New Roman" panose="02020603050405020304" pitchFamily="18" charset="0"/>
                <a:cs typeface="Times New Roman" panose="02020603050405020304" pitchFamily="18" charset="0"/>
              </a:rPr>
              <a:t>хлопает в ладоши определённое количество раз, </a:t>
            </a:r>
            <a:r>
              <a:rPr lang="ru-RU" sz="1600" dirty="0" smtClean="0">
                <a:latin typeface="Times New Roman" panose="02020603050405020304" pitchFamily="18" charset="0"/>
                <a:cs typeface="Times New Roman" panose="02020603050405020304" pitchFamily="18" charset="0"/>
              </a:rPr>
              <a:t>спортсмены </a:t>
            </a:r>
            <a:r>
              <a:rPr lang="ru-RU" sz="1600" dirty="0">
                <a:latin typeface="Times New Roman" panose="02020603050405020304" pitchFamily="18" charset="0"/>
                <a:cs typeface="Times New Roman" panose="02020603050405020304" pitchFamily="18" charset="0"/>
              </a:rPr>
              <a:t>принимают соответствующую позу (на 10-20 секунд).</a:t>
            </a:r>
          </a:p>
          <a:p>
            <a:r>
              <a:rPr lang="ru-RU" sz="1600" dirty="0">
                <a:latin typeface="Times New Roman" panose="02020603050405020304" pitchFamily="18" charset="0"/>
                <a:cs typeface="Times New Roman" panose="02020603050405020304" pitchFamily="18" charset="0"/>
              </a:rPr>
              <a:t>1.Поза “аиста” </a:t>
            </a:r>
            <a:r>
              <a:rPr lang="ru-RU" sz="1600" dirty="0" smtClean="0">
                <a:latin typeface="Times New Roman" panose="02020603050405020304" pitchFamily="18" charset="0"/>
                <a:cs typeface="Times New Roman" panose="02020603050405020304" pitchFamily="18" charset="0"/>
              </a:rPr>
              <a:t>(стойка </a:t>
            </a:r>
            <a:r>
              <a:rPr lang="ru-RU" sz="1600" dirty="0">
                <a:latin typeface="Times New Roman" panose="02020603050405020304" pitchFamily="18" charset="0"/>
                <a:cs typeface="Times New Roman" panose="02020603050405020304" pitchFamily="18" charset="0"/>
              </a:rPr>
              <a:t>на одной ноге, поджав другую</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2.Поза “лягушки” </a:t>
            </a:r>
            <a:r>
              <a:rPr lang="ru-RU" sz="1600" dirty="0" smtClean="0">
                <a:latin typeface="Times New Roman" panose="02020603050405020304" pitchFamily="18" charset="0"/>
                <a:cs typeface="Times New Roman" panose="02020603050405020304" pitchFamily="18" charset="0"/>
              </a:rPr>
              <a:t>(присед, </a:t>
            </a:r>
            <a:r>
              <a:rPr lang="ru-RU" sz="1600" dirty="0">
                <a:latin typeface="Times New Roman" panose="02020603050405020304" pitchFamily="18" charset="0"/>
                <a:cs typeface="Times New Roman" panose="02020603050405020304" pitchFamily="18" charset="0"/>
              </a:rPr>
              <a:t>пятки вместе, носки врозь и колени в стороны, руки</a:t>
            </a:r>
          </a:p>
          <a:p>
            <a:r>
              <a:rPr lang="ru-RU" sz="1600" dirty="0">
                <a:latin typeface="Times New Roman" panose="02020603050405020304" pitchFamily="18" charset="0"/>
                <a:cs typeface="Times New Roman" panose="02020603050405020304" pitchFamily="18" charset="0"/>
              </a:rPr>
              <a:t>между ногами на полу</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3.Участники </a:t>
            </a:r>
            <a:r>
              <a:rPr lang="ru-RU" sz="1600" dirty="0">
                <a:latin typeface="Times New Roman" panose="02020603050405020304" pitchFamily="18" charset="0"/>
                <a:cs typeface="Times New Roman" panose="02020603050405020304" pitchFamily="18" charset="0"/>
              </a:rPr>
              <a:t>возобновляют движение (ходьбу).</a:t>
            </a:r>
          </a:p>
          <a:p>
            <a:r>
              <a:rPr lang="ru-RU" sz="1600" dirty="0">
                <a:latin typeface="Times New Roman" panose="02020603050405020304" pitchFamily="18" charset="0"/>
                <a:cs typeface="Times New Roman" panose="02020603050405020304" pitchFamily="18" charset="0"/>
              </a:rPr>
              <a:t>Замечания</a:t>
            </a:r>
            <a:r>
              <a:rPr lang="ru-RU" sz="1600" dirty="0" smtClean="0">
                <a:latin typeface="Times New Roman" panose="02020603050405020304" pitchFamily="18" charset="0"/>
                <a:cs typeface="Times New Roman" panose="02020603050405020304" pitchFamily="18" charset="0"/>
              </a:rPr>
              <a:t>: До </a:t>
            </a:r>
            <a:r>
              <a:rPr lang="ru-RU" sz="1600" dirty="0">
                <a:latin typeface="Times New Roman" panose="02020603050405020304" pitchFamily="18" charset="0"/>
                <a:cs typeface="Times New Roman" panose="02020603050405020304" pitchFamily="18" charset="0"/>
              </a:rPr>
              <a:t>начала игры </a:t>
            </a:r>
            <a:r>
              <a:rPr lang="ru-RU" sz="1600" dirty="0" smtClean="0">
                <a:latin typeface="Times New Roman" panose="02020603050405020304" pitchFamily="18" charset="0"/>
                <a:cs typeface="Times New Roman" panose="02020603050405020304" pitchFamily="18" charset="0"/>
              </a:rPr>
              <a:t>разучивается </a:t>
            </a:r>
            <a:r>
              <a:rPr lang="ru-RU" sz="1600" dirty="0">
                <a:latin typeface="Times New Roman" panose="02020603050405020304" pitchFamily="18" charset="0"/>
                <a:cs typeface="Times New Roman" panose="02020603050405020304" pitchFamily="18" charset="0"/>
              </a:rPr>
              <a:t>каждая поза и </a:t>
            </a:r>
            <a:r>
              <a:rPr lang="ru-RU" sz="1600" dirty="0" smtClean="0">
                <a:latin typeface="Times New Roman" panose="02020603050405020304" pitchFamily="18" charset="0"/>
                <a:cs typeface="Times New Roman" panose="02020603050405020304" pitchFamily="18" charset="0"/>
              </a:rPr>
              <a:t>проводится репетиция (хлопки-поза).</a:t>
            </a:r>
            <a:endParaRPr lang="ru-RU" sz="1600" dirty="0">
              <a:latin typeface="Times New Roman" panose="02020603050405020304" pitchFamily="18" charset="0"/>
              <a:cs typeface="Times New Roman" panose="02020603050405020304" pitchFamily="18" charset="0"/>
            </a:endParaRPr>
          </a:p>
          <a:p>
            <a:endParaRPr lang="ru-RU" sz="1600" b="1" dirty="0" smtClean="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Зеваки</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Цель – развитие волевого (произвольного) внимания</a:t>
            </a:r>
            <a:r>
              <a:rPr lang="ru-RU" sz="1600" dirty="0" smtClean="0">
                <a:latin typeface="Times New Roman" panose="02020603050405020304" pitchFamily="18" charset="0"/>
                <a:cs typeface="Times New Roman" panose="02020603050405020304" pitchFamily="18" charset="0"/>
              </a:rPr>
              <a:t>.</a:t>
            </a:r>
          </a:p>
          <a:p>
            <a:pPr lvl="0"/>
            <a:r>
              <a:rPr lang="ru-RU" sz="1600" dirty="0">
                <a:latin typeface="Times New Roman" panose="02020603050405020304" pitchFamily="18" charset="0"/>
                <a:cs typeface="Times New Roman" panose="02020603050405020304" pitchFamily="18" charset="0"/>
              </a:rPr>
              <a:t>Время выполнения 5-10 минут. </a:t>
            </a:r>
            <a:endParaRPr lang="ru-RU" sz="1600" dirty="0" smtClean="0">
              <a:latin typeface="Times New Roman" panose="02020603050405020304" pitchFamily="18" charset="0"/>
              <a:cs typeface="Times New Roman" panose="02020603050405020304" pitchFamily="18" charset="0"/>
            </a:endParaRPr>
          </a:p>
          <a:p>
            <a:pPr lvl="0"/>
            <a:r>
              <a:rPr lang="ru-RU" sz="1600" dirty="0" smtClean="0">
                <a:latin typeface="Times New Roman" panose="02020603050405020304" pitchFamily="18" charset="0"/>
                <a:cs typeface="Times New Roman" panose="02020603050405020304" pitchFamily="18" charset="0"/>
              </a:rPr>
              <a:t>Проводится </a:t>
            </a:r>
            <a:r>
              <a:rPr lang="ru-RU" sz="1600" dirty="0" smtClean="0">
                <a:latin typeface="Times New Roman" panose="02020603050405020304" pitchFamily="18" charset="0"/>
                <a:cs typeface="Times New Roman" panose="02020603050405020304" pitchFamily="18" charset="0"/>
              </a:rPr>
              <a:t>вне </a:t>
            </a:r>
            <a:r>
              <a:rPr lang="ru-RU" sz="1600" dirty="0">
                <a:latin typeface="Times New Roman" panose="02020603050405020304" pitchFamily="18" charset="0"/>
                <a:cs typeface="Times New Roman" panose="02020603050405020304" pitchFamily="18" charset="0"/>
              </a:rPr>
              <a:t>льда. Участвует вся команда.</a:t>
            </a:r>
          </a:p>
          <a:p>
            <a:pPr algn="just"/>
            <a:r>
              <a:rPr lang="ru-RU" sz="1600" dirty="0" smtClean="0">
                <a:latin typeface="Times New Roman" panose="02020603050405020304" pitchFamily="18" charset="0"/>
                <a:cs typeface="Times New Roman" panose="02020603050405020304" pitchFamily="18" charset="0"/>
              </a:rPr>
              <a:t>Процедура </a:t>
            </a:r>
            <a:r>
              <a:rPr lang="ru-RU" sz="1600" dirty="0">
                <a:latin typeface="Times New Roman" panose="02020603050405020304" pitchFamily="18" charset="0"/>
                <a:cs typeface="Times New Roman" panose="02020603050405020304" pitchFamily="18" charset="0"/>
              </a:rPr>
              <a:t>игры. </a:t>
            </a:r>
            <a:r>
              <a:rPr lang="ru-RU" sz="1600" dirty="0" smtClean="0">
                <a:latin typeface="Times New Roman" panose="02020603050405020304" pitchFamily="18" charset="0"/>
                <a:cs typeface="Times New Roman" panose="02020603050405020304" pitchFamily="18" charset="0"/>
              </a:rPr>
              <a:t>Участники </a:t>
            </a:r>
            <a:r>
              <a:rPr lang="ru-RU" sz="1600" dirty="0">
                <a:latin typeface="Times New Roman" panose="02020603050405020304" pitchFamily="18" charset="0"/>
                <a:cs typeface="Times New Roman" panose="02020603050405020304" pitchFamily="18" charset="0"/>
              </a:rPr>
              <a:t>идут по кругу, друг за другом, держась за руки. </a:t>
            </a:r>
            <a:r>
              <a:rPr lang="ru-RU" sz="1600" dirty="0" smtClean="0">
                <a:latin typeface="Times New Roman" panose="02020603050405020304" pitchFamily="18" charset="0"/>
                <a:cs typeface="Times New Roman" panose="02020603050405020304" pitchFamily="18" charset="0"/>
              </a:rPr>
              <a:t>По </a:t>
            </a:r>
            <a:r>
              <a:rPr lang="ru-RU" sz="1600" dirty="0">
                <a:latin typeface="Times New Roman" panose="02020603050405020304" pitchFamily="18" charset="0"/>
                <a:cs typeface="Times New Roman" panose="02020603050405020304" pitchFamily="18" charset="0"/>
              </a:rPr>
              <a:t>сигналу </a:t>
            </a:r>
            <a:r>
              <a:rPr lang="ru-RU" sz="1600" dirty="0" smtClean="0">
                <a:latin typeface="Times New Roman" panose="02020603050405020304" pitchFamily="18" charset="0"/>
                <a:cs typeface="Times New Roman" panose="02020603050405020304" pitchFamily="18" charset="0"/>
              </a:rPr>
              <a:t>проводящего </a:t>
            </a:r>
            <a:r>
              <a:rPr lang="ru-RU" sz="1600" dirty="0">
                <a:latin typeface="Times New Roman" panose="02020603050405020304" pitchFamily="18" charset="0"/>
                <a:cs typeface="Times New Roman" panose="02020603050405020304" pitchFamily="18" charset="0"/>
              </a:rPr>
              <a:t>(“Стоп!”) останавливаются, делают четыре хлопка, поворачиваются на 180 градусов и начинают движение в другую </a:t>
            </a:r>
            <a:r>
              <a:rPr lang="ru-RU" sz="1600" dirty="0" smtClean="0">
                <a:latin typeface="Times New Roman" panose="02020603050405020304" pitchFamily="18" charset="0"/>
                <a:cs typeface="Times New Roman" panose="02020603050405020304" pitchFamily="18" charset="0"/>
              </a:rPr>
              <a:t>сторону. Направление </a:t>
            </a:r>
            <a:r>
              <a:rPr lang="ru-RU" sz="1600" dirty="0">
                <a:latin typeface="Times New Roman" panose="02020603050405020304" pitchFamily="18" charset="0"/>
                <a:cs typeface="Times New Roman" panose="02020603050405020304" pitchFamily="18" charset="0"/>
              </a:rPr>
              <a:t>меняется после каждого </a:t>
            </a:r>
            <a:r>
              <a:rPr lang="ru-RU" sz="1600" dirty="0" smtClean="0">
                <a:latin typeface="Times New Roman" panose="02020603050405020304" pitchFamily="18" charset="0"/>
                <a:cs typeface="Times New Roman" panose="02020603050405020304" pitchFamily="18" charset="0"/>
              </a:rPr>
              <a:t>сигнала. Если игрок </a:t>
            </a:r>
            <a:r>
              <a:rPr lang="ru-RU" sz="1600" dirty="0">
                <a:latin typeface="Times New Roman" panose="02020603050405020304" pitchFamily="18" charset="0"/>
                <a:cs typeface="Times New Roman" panose="02020603050405020304" pitchFamily="18" charset="0"/>
              </a:rPr>
              <a:t>запутался и ошибся, он выходит из </a:t>
            </a:r>
            <a:r>
              <a:rPr lang="ru-RU" sz="1600" dirty="0" smtClean="0">
                <a:latin typeface="Times New Roman" panose="02020603050405020304" pitchFamily="18" charset="0"/>
                <a:cs typeface="Times New Roman" panose="02020603050405020304" pitchFamily="18" charset="0"/>
              </a:rPr>
              <a:t>игры. </a:t>
            </a:r>
            <a:r>
              <a:rPr lang="ru-RU" sz="1600" dirty="0">
                <a:latin typeface="Times New Roman" panose="02020603050405020304" pitchFamily="18" charset="0"/>
                <a:cs typeface="Times New Roman" panose="02020603050405020304" pitchFamily="18" charset="0"/>
              </a:rPr>
              <a:t>Игра заканчивается, когда в ней остаются 2-3 </a:t>
            </a:r>
            <a:r>
              <a:rPr lang="ru-RU" sz="1600" dirty="0" smtClean="0">
                <a:latin typeface="Times New Roman" panose="02020603050405020304" pitchFamily="18" charset="0"/>
                <a:cs typeface="Times New Roman" panose="02020603050405020304" pitchFamily="18" charset="0"/>
              </a:rPr>
              <a:t>участника. </a:t>
            </a:r>
            <a:r>
              <a:rPr lang="ru-RU" sz="1600" dirty="0">
                <a:latin typeface="Times New Roman" panose="02020603050405020304" pitchFamily="18" charset="0"/>
                <a:cs typeface="Times New Roman" panose="02020603050405020304" pitchFamily="18" charset="0"/>
              </a:rPr>
              <a:t>Они объявляются победителями и им все хлопают.</a:t>
            </a:r>
          </a:p>
          <a:p>
            <a:pPr algn="ctr"/>
            <a:endParaRPr lang="ru-RU" sz="1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309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8" name="TextBox 7"/>
          <p:cNvSpPr txBox="1"/>
          <p:nvPr/>
        </p:nvSpPr>
        <p:spPr>
          <a:xfrm>
            <a:off x="5330907" y="359597"/>
            <a:ext cx="1435008" cy="369332"/>
          </a:xfrm>
          <a:prstGeom prst="rect">
            <a:avLst/>
          </a:prstGeom>
          <a:noFill/>
        </p:spPr>
        <p:txBody>
          <a:bodyPr wrap="none" rtlCol="0">
            <a:spAutoFit/>
          </a:bodyPr>
          <a:lstStyle/>
          <a:p>
            <a:pPr algn="ctr"/>
            <a:r>
              <a:rPr lang="ru-RU" b="1" dirty="0" smtClean="0">
                <a:latin typeface="Times New Roman" panose="02020603050405020304" pitchFamily="18" charset="0"/>
                <a:cs typeface="Times New Roman" panose="02020603050405020304" pitchFamily="18" charset="0"/>
              </a:rPr>
              <a:t>ДДЕКАБРЬ</a:t>
            </a:r>
            <a:endParaRPr lang="ru-RU" b="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22543234"/>
              </p:ext>
            </p:extLst>
          </p:nvPr>
        </p:nvGraphicFramePr>
        <p:xfrm>
          <a:off x="0" y="977774"/>
          <a:ext cx="12191999" cy="5615530"/>
        </p:xfrm>
        <a:graphic>
          <a:graphicData uri="http://schemas.openxmlformats.org/drawingml/2006/table">
            <a:tbl>
              <a:tblPr firstRow="1" firstCol="1" bandRow="1">
                <a:tableStyleId>{93296810-A885-4BE3-A3E7-6D5BEEA58F35}</a:tableStyleId>
              </a:tblPr>
              <a:tblGrid>
                <a:gridCol w="1940070"/>
                <a:gridCol w="2545148"/>
                <a:gridCol w="2366810"/>
                <a:gridCol w="2892910"/>
                <a:gridCol w="2447061"/>
              </a:tblGrid>
              <a:tr h="248527">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1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2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3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4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r>
              <a:tr h="2873244">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Тренер-спортсмен</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rowSpan="2">
                  <a:txBody>
                    <a:bodyPr/>
                    <a:lstStyle/>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a:t>
                      </a:r>
                    </a:p>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Индивидуальная работа со </a:t>
                      </a:r>
                      <a:r>
                        <a:rPr lang="ru-RU" sz="1400" dirty="0" smtClean="0">
                          <a:effectLst/>
                          <a:latin typeface="Times New Roman" panose="02020603050405020304" pitchFamily="18" charset="0"/>
                          <a:cs typeface="Times New Roman" panose="02020603050405020304" pitchFamily="18" charset="0"/>
                        </a:rPr>
                        <a:t>спортсменами-учащимися. </a:t>
                      </a:r>
                      <a:endParaRPr lang="ru-RU" sz="1400" dirty="0" smtClean="0">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Совместный </a:t>
                      </a:r>
                      <a:r>
                        <a:rPr lang="ru-RU" sz="1400" dirty="0">
                          <a:effectLst/>
                          <a:latin typeface="Times New Roman" panose="02020603050405020304" pitchFamily="18" charset="0"/>
                          <a:cs typeface="Times New Roman" panose="02020603050405020304" pitchFamily="18" charset="0"/>
                        </a:rPr>
                        <a:t>просмотр мотивирующего документального или художественного фильма и совместное обсуждение его в </a:t>
                      </a:r>
                      <a:r>
                        <a:rPr lang="ru-RU" sz="1400" dirty="0" smtClean="0">
                          <a:effectLst/>
                          <a:latin typeface="Times New Roman" panose="02020603050405020304" pitchFamily="18" charset="0"/>
                          <a:cs typeface="Times New Roman" panose="02020603050405020304" pitchFamily="18" charset="0"/>
                        </a:rPr>
                        <a:t>команде.</a:t>
                      </a:r>
                      <a:endParaRPr lang="ru-RU" sz="1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 Обучение простейшим методам саморегуляции.</a:t>
                      </a:r>
                    </a:p>
                    <a:p>
                      <a:pPr algn="l">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 </a:t>
                      </a:r>
                      <a:r>
                        <a:rPr lang="ru-RU" sz="1400" dirty="0" smtClean="0">
                          <a:effectLst/>
                          <a:latin typeface="Times New Roman" panose="02020603050405020304" pitchFamily="18" charset="0"/>
                          <a:cs typeface="Times New Roman" panose="02020603050405020304" pitchFamily="18" charset="0"/>
                        </a:rPr>
                        <a:t>Проверка </a:t>
                      </a:r>
                      <a:r>
                        <a:rPr lang="ru-RU" sz="1400" dirty="0">
                          <a:effectLst/>
                          <a:latin typeface="Times New Roman" panose="02020603050405020304" pitchFamily="18" charset="0"/>
                          <a:cs typeface="Times New Roman" panose="02020603050405020304" pitchFamily="18" charset="0"/>
                        </a:rPr>
                        <a:t>дневника </a:t>
                      </a:r>
                      <a:r>
                        <a:rPr lang="ru-RU" sz="1400" dirty="0" smtClean="0">
                          <a:effectLst/>
                          <a:latin typeface="Times New Roman" panose="02020603050405020304" pitchFamily="18" charset="0"/>
                          <a:cs typeface="Times New Roman" panose="02020603050405020304" pitchFamily="18" charset="0"/>
                        </a:rPr>
                        <a:t>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rowSpan="3">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Проведение совместных мероприятий тренерско-преподавательского состава </a:t>
                      </a:r>
                      <a:r>
                        <a:rPr lang="ru-RU" sz="1400" dirty="0" smtClean="0">
                          <a:effectLst/>
                          <a:latin typeface="Times New Roman" panose="02020603050405020304" pitchFamily="18" charset="0"/>
                          <a:cs typeface="Times New Roman" panose="02020603050405020304" pitchFamily="18" charset="0"/>
                        </a:rPr>
                        <a:t>со </a:t>
                      </a:r>
                      <a:r>
                        <a:rPr lang="ru-RU" sz="1400" dirty="0">
                          <a:effectLst/>
                          <a:latin typeface="Times New Roman" panose="02020603050405020304" pitchFamily="18" charset="0"/>
                          <a:cs typeface="Times New Roman" panose="02020603050405020304" pitchFamily="18" charset="0"/>
                        </a:rPr>
                        <a:t>спортсменами-учащимися СУСУ </a:t>
                      </a:r>
                      <a:r>
                        <a:rPr lang="ru-RU" sz="1400" dirty="0" smtClean="0">
                          <a:effectLst/>
                          <a:latin typeface="Times New Roman" panose="02020603050405020304" pitchFamily="18" charset="0"/>
                          <a:cs typeface="Times New Roman" panose="02020603050405020304" pitchFamily="18" charset="0"/>
                        </a:rPr>
                        <a:t>и </a:t>
                      </a:r>
                      <a:r>
                        <a:rPr lang="ru-RU" sz="1400" dirty="0" smtClean="0">
                          <a:effectLst/>
                          <a:latin typeface="Times New Roman" panose="02020603050405020304" pitchFamily="18" charset="0"/>
                          <a:cs typeface="Times New Roman" panose="02020603050405020304" pitchFamily="18" charset="0"/>
                        </a:rPr>
                        <a:t>родителями.</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 Обучение простейшим методам саморегуляции.</a:t>
                      </a:r>
                    </a:p>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r>
              <a:tr h="831253">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Тренер-родитель</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vMerge="1">
                  <a:txBody>
                    <a:bodyPr/>
                    <a:lstStyle/>
                    <a:p>
                      <a:endParaRPr lang="ru-RU"/>
                    </a:p>
                  </a:txBody>
                  <a:tcPr/>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Проведение родительского </a:t>
                      </a:r>
                      <a:r>
                        <a:rPr lang="ru-RU" sz="1400" dirty="0" smtClean="0">
                          <a:effectLst/>
                          <a:latin typeface="Times New Roman" panose="02020603050405020304" pitchFamily="18" charset="0"/>
                          <a:cs typeface="Times New Roman" panose="02020603050405020304" pitchFamily="18" charset="0"/>
                        </a:rPr>
                        <a:t>собрания.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vMerge="1">
                  <a:txBody>
                    <a:bodyPr/>
                    <a:lstStyle/>
                    <a:p>
                      <a:endParaRPr lang="ru-RU"/>
                    </a:p>
                  </a:txBody>
                  <a:tcPr/>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по взаимодействию с </a:t>
                      </a:r>
                      <a:r>
                        <a:rPr lang="ru-RU" sz="1400" dirty="0" smtClean="0">
                          <a:effectLst/>
                          <a:latin typeface="Times New Roman" panose="02020603050405020304" pitchFamily="18" charset="0"/>
                          <a:cs typeface="Times New Roman" panose="02020603050405020304" pitchFamily="18" charset="0"/>
                        </a:rPr>
                        <a:t>родителями.</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r>
              <a:tr h="623440">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Родитель спортсмен</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спортсменом.</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спортсменом.</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vMerge="1">
                  <a:txBody>
                    <a:bodyPr/>
                    <a:lstStyle/>
                    <a:p>
                      <a:endParaRPr lang="ru-RU"/>
                    </a:p>
                  </a:txBody>
                  <a:tcPr/>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Просмотр матчей </a:t>
                      </a:r>
                      <a:r>
                        <a:rPr lang="ru-RU" sz="1400" dirty="0" smtClean="0">
                          <a:effectLst/>
                          <a:latin typeface="Times New Roman" panose="02020603050405020304" pitchFamily="18" charset="0"/>
                          <a:cs typeface="Times New Roman" panose="02020603050405020304" pitchFamily="18" charset="0"/>
                        </a:rPr>
                        <a:t>КХЛ и </a:t>
                      </a:r>
                      <a:r>
                        <a:rPr lang="ru-RU" sz="1400" dirty="0" smtClean="0">
                          <a:effectLst/>
                          <a:latin typeface="Times New Roman" panose="02020603050405020304" pitchFamily="18" charset="0"/>
                          <a:cs typeface="Times New Roman" panose="02020603050405020304" pitchFamily="18" charset="0"/>
                        </a:rPr>
                        <a:t>НХЛ.</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r>
              <a:tr h="1039066">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Тренер-психолог</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r>
            </a:tbl>
          </a:graphicData>
        </a:graphic>
      </p:graphicFrame>
    </p:spTree>
    <p:extLst>
      <p:ext uri="{BB962C8B-B14F-4D97-AF65-F5344CB8AC3E}">
        <p14:creationId xmlns:p14="http://schemas.microsoft.com/office/powerpoint/2010/main" val="2792346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6968"/>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 y="0"/>
            <a:ext cx="12191999" cy="6463308"/>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Развитие памяти</a:t>
            </a:r>
          </a:p>
          <a:p>
            <a:pPr algn="just"/>
            <a:r>
              <a:rPr lang="ru-RU" b="1"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Запомни порядок!»</a:t>
            </a:r>
            <a:endParaRPr lang="ru-RU" b="1" dirty="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Время </a:t>
            </a:r>
            <a:r>
              <a:rPr lang="ru-RU" dirty="0">
                <a:latin typeface="Times New Roman" panose="02020603050405020304" pitchFamily="18" charset="0"/>
                <a:cs typeface="Times New Roman" panose="02020603050405020304" pitchFamily="18" charset="0"/>
              </a:rPr>
              <a:t>выполнения 5-10 минут. Проводится </a:t>
            </a:r>
            <a:r>
              <a:rPr lang="ru-RU" dirty="0" smtClean="0">
                <a:latin typeface="Times New Roman" panose="02020603050405020304" pitchFamily="18" charset="0"/>
                <a:cs typeface="Times New Roman" panose="02020603050405020304" pitchFamily="18" charset="0"/>
              </a:rPr>
              <a:t>вне </a:t>
            </a:r>
            <a:r>
              <a:rPr lang="ru-RU" dirty="0">
                <a:latin typeface="Times New Roman" panose="02020603050405020304" pitchFamily="18" charset="0"/>
                <a:cs typeface="Times New Roman" panose="02020603050405020304" pitchFamily="18" charset="0"/>
              </a:rPr>
              <a:t>льда. Участвует вся команда.</a:t>
            </a:r>
          </a:p>
          <a:p>
            <a:pPr algn="just"/>
            <a:r>
              <a:rPr lang="ru-RU" dirty="0" smtClean="0">
                <a:latin typeface="Times New Roman" panose="02020603050405020304" pitchFamily="18" charset="0"/>
                <a:cs typeface="Times New Roman" panose="02020603050405020304" pitchFamily="18" charset="0"/>
              </a:rPr>
              <a:t>4-5 </a:t>
            </a:r>
            <a:r>
              <a:rPr lang="ru-RU" dirty="0">
                <a:latin typeface="Times New Roman" panose="02020603050405020304" pitchFamily="18" charset="0"/>
                <a:cs typeface="Times New Roman" panose="02020603050405020304" pitchFamily="18" charset="0"/>
              </a:rPr>
              <a:t>играющих выстраиваются друг за другом в произвольном порядке. </a:t>
            </a:r>
            <a:r>
              <a:rPr lang="ru-RU" dirty="0" smtClean="0">
                <a:latin typeface="Times New Roman" panose="02020603050405020304" pitchFamily="18" charset="0"/>
                <a:cs typeface="Times New Roman" panose="02020603050405020304" pitchFamily="18" charset="0"/>
              </a:rPr>
              <a:t>Проводящий</a:t>
            </a:r>
            <a:r>
              <a:rPr lang="ru-RU" dirty="0" smtClean="0">
                <a:latin typeface="Times New Roman" panose="02020603050405020304" pitchFamily="18" charset="0"/>
                <a:cs typeface="Times New Roman" panose="02020603050405020304" pitchFamily="18" charset="0"/>
              </a:rPr>
              <a:t>, посмотрев </a:t>
            </a:r>
            <a:r>
              <a:rPr lang="ru-RU" dirty="0">
                <a:latin typeface="Times New Roman" panose="02020603050405020304" pitchFamily="18" charset="0"/>
                <a:cs typeface="Times New Roman" panose="02020603050405020304" pitchFamily="18" charset="0"/>
              </a:rPr>
              <a:t>на </a:t>
            </a:r>
            <a:r>
              <a:rPr lang="ru-RU" dirty="0" smtClean="0">
                <a:latin typeface="Times New Roman" panose="02020603050405020304" pitchFamily="18" charset="0"/>
                <a:cs typeface="Times New Roman" panose="02020603050405020304" pitchFamily="18" charset="0"/>
              </a:rPr>
              <a:t>остальных, </a:t>
            </a:r>
            <a:r>
              <a:rPr lang="ru-RU" dirty="0">
                <a:latin typeface="Times New Roman" panose="02020603050405020304" pitchFamily="18" charset="0"/>
                <a:cs typeface="Times New Roman" panose="02020603050405020304" pitchFamily="18" charset="0"/>
              </a:rPr>
              <a:t>должен отвернуться и перечислить, кто за кем стоит. Затем водящим становится другой.</a:t>
            </a:r>
          </a:p>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мышления</a:t>
            </a:r>
            <a:endParaRPr lang="ru-RU" b="1" dirty="0" smtClean="0">
              <a:latin typeface="Times New Roman" panose="02020603050405020304" pitchFamily="18" charset="0"/>
              <a:cs typeface="Times New Roman" panose="02020603050405020304" pitchFamily="18" charset="0"/>
            </a:endParaRPr>
          </a:p>
          <a:p>
            <a:pPr lvl="0" algn="just"/>
            <a:r>
              <a:rPr lang="ru-RU" dirty="0">
                <a:latin typeface="Times New Roman" panose="02020603050405020304" pitchFamily="18" charset="0"/>
                <a:cs typeface="Times New Roman" panose="02020603050405020304" pitchFamily="18" charset="0"/>
              </a:rPr>
              <a:t>Время выполнения 5-10 минут. Проводится </a:t>
            </a:r>
            <a:r>
              <a:rPr lang="ru-RU" dirty="0" smtClean="0">
                <a:latin typeface="Times New Roman" panose="02020603050405020304" pitchFamily="18" charset="0"/>
                <a:cs typeface="Times New Roman" panose="02020603050405020304" pitchFamily="18" charset="0"/>
              </a:rPr>
              <a:t>вне </a:t>
            </a:r>
            <a:r>
              <a:rPr lang="ru-RU" dirty="0">
                <a:latin typeface="Times New Roman" panose="02020603050405020304" pitchFamily="18" charset="0"/>
                <a:cs typeface="Times New Roman" panose="02020603050405020304" pitchFamily="18" charset="0"/>
              </a:rPr>
              <a:t>льда. </a:t>
            </a:r>
            <a:endParaRPr lang="ru-RU" dirty="0" smtClean="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Участвует </a:t>
            </a:r>
            <a:r>
              <a:rPr lang="ru-RU" dirty="0">
                <a:latin typeface="Times New Roman" panose="02020603050405020304" pitchFamily="18" charset="0"/>
                <a:cs typeface="Times New Roman" panose="02020603050405020304" pitchFamily="18" charset="0"/>
              </a:rPr>
              <a:t>вся </a:t>
            </a:r>
            <a:r>
              <a:rPr lang="ru-RU" dirty="0" smtClean="0">
                <a:latin typeface="Times New Roman" panose="02020603050405020304" pitchFamily="18" charset="0"/>
                <a:cs typeface="Times New Roman" panose="02020603050405020304" pitchFamily="18" charset="0"/>
              </a:rPr>
              <a:t>команда по очереди.</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Перечислить </a:t>
            </a:r>
            <a:r>
              <a:rPr lang="ru-RU" dirty="0">
                <a:latin typeface="Times New Roman" panose="02020603050405020304" pitchFamily="18" charset="0"/>
                <a:cs typeface="Times New Roman" panose="02020603050405020304" pitchFamily="18" charset="0"/>
              </a:rPr>
              <a:t>все возможные виды использования кирпича за 8 минут.</a:t>
            </a:r>
          </a:p>
          <a:p>
            <a:pPr algn="just"/>
            <a:r>
              <a:rPr lang="ru-RU" dirty="0">
                <a:latin typeface="Times New Roman" panose="02020603050405020304" pitchFamily="18" charset="0"/>
                <a:cs typeface="Times New Roman" panose="02020603050405020304" pitchFamily="18" charset="0"/>
              </a:rPr>
              <a:t>Если </a:t>
            </a:r>
            <a:r>
              <a:rPr lang="ru-RU" dirty="0" smtClean="0">
                <a:latin typeface="Times New Roman" panose="02020603050405020304" pitchFamily="18" charset="0"/>
                <a:cs typeface="Times New Roman" panose="02020603050405020304" pitchFamily="18" charset="0"/>
              </a:rPr>
              <a:t>ответы </a:t>
            </a:r>
            <a:r>
              <a:rPr lang="ru-RU" dirty="0">
                <a:latin typeface="Times New Roman" panose="02020603050405020304" pitchFamily="18" charset="0"/>
                <a:cs typeface="Times New Roman" panose="02020603050405020304" pitchFamily="18" charset="0"/>
              </a:rPr>
              <a:t>будут примерно такими: строительство дома, амбара, гаража, школы, камина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это будет свидетель­ствовать о хорошей беглости мышления, но недостаточной его гибкости, так как все перечисленные способы использования кирпича принадлежат к одному классу. Если же </a:t>
            </a:r>
            <a:r>
              <a:rPr lang="ru-RU" dirty="0" smtClean="0">
                <a:latin typeface="Times New Roman" panose="02020603050405020304" pitchFamily="18" charset="0"/>
                <a:cs typeface="Times New Roman" panose="02020603050405020304" pitchFamily="18" charset="0"/>
              </a:rPr>
              <a:t>участник </a:t>
            </a:r>
            <a:r>
              <a:rPr lang="ru-RU" dirty="0">
                <a:latin typeface="Times New Roman" panose="02020603050405020304" pitchFamily="18" charset="0"/>
                <a:cs typeface="Times New Roman" panose="02020603050405020304" pitchFamily="18" charset="0"/>
              </a:rPr>
              <a:t>ска­жет, что с помощью кирпича можно придерживать дверь, сде­лать груз для бумаги, заколотить гвоздь или сделать красную пудру, то он получит, помимо высокого балла по беглости мыш­ления, еще и высокий балл по непосредственной гибкости </a:t>
            </a:r>
            <a:r>
              <a:rPr lang="ru-RU" dirty="0" smtClean="0">
                <a:latin typeface="Times New Roman" panose="02020603050405020304" pitchFamily="18" charset="0"/>
                <a:cs typeface="Times New Roman" panose="02020603050405020304" pitchFamily="18" charset="0"/>
              </a:rPr>
              <a:t>мыш­ления.</a:t>
            </a:r>
          </a:p>
          <a:p>
            <a:pPr algn="just"/>
            <a:endParaRPr lang="ru-RU"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Развитие мотивации</a:t>
            </a:r>
          </a:p>
          <a:p>
            <a:pPr algn="just"/>
            <a:endParaRPr lang="ru-RU" b="1" dirty="0">
              <a:latin typeface="Times New Roman" panose="02020603050405020304" pitchFamily="18" charset="0"/>
              <a:cs typeface="Times New Roman" panose="02020603050405020304" pitchFamily="18" charset="0"/>
            </a:endParaRPr>
          </a:p>
          <a:p>
            <a:pPr algn="just"/>
            <a:r>
              <a:rPr lang="ru-RU" b="1" dirty="0">
                <a:latin typeface="Times New Roman" panose="02020603050405020304" pitchFamily="18" charset="0"/>
                <a:cs typeface="Times New Roman" panose="02020603050405020304" pitchFamily="18" charset="0"/>
              </a:rPr>
              <a:t>«Создание предметов своими руками для себя</a:t>
            </a:r>
            <a:r>
              <a:rPr lang="ru-RU" b="1"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Основан </a:t>
            </a:r>
            <a:r>
              <a:rPr lang="ru-RU" dirty="0">
                <a:latin typeface="Times New Roman" panose="02020603050405020304" pitchFamily="18" charset="0"/>
                <a:cs typeface="Times New Roman" panose="02020603050405020304" pitchFamily="18" charset="0"/>
              </a:rPr>
              <a:t>на внутренней </a:t>
            </a:r>
            <a:r>
              <a:rPr lang="ru-RU" dirty="0" smtClean="0">
                <a:latin typeface="Times New Roman" panose="02020603050405020304" pitchFamily="18" charset="0"/>
                <a:cs typeface="Times New Roman" panose="02020603050405020304" pitchFamily="18" charset="0"/>
              </a:rPr>
              <a:t>заинтересованности.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Такая </a:t>
            </a:r>
            <a:r>
              <a:rPr lang="ru-RU" dirty="0">
                <a:latin typeface="Times New Roman" panose="02020603050405020304" pitchFamily="18" charset="0"/>
                <a:cs typeface="Times New Roman" panose="02020603050405020304" pitchFamily="18" charset="0"/>
              </a:rPr>
              <a:t>мотивация побуждает </a:t>
            </a:r>
            <a:r>
              <a:rPr lang="ru-RU" dirty="0" smtClean="0">
                <a:latin typeface="Times New Roman" panose="02020603050405020304" pitchFamily="18" charset="0"/>
                <a:cs typeface="Times New Roman" panose="02020603050405020304" pitchFamily="18" charset="0"/>
              </a:rPr>
              <a:t>участников </a:t>
            </a:r>
            <a:r>
              <a:rPr lang="ru-RU" dirty="0">
                <a:latin typeface="Times New Roman" panose="02020603050405020304" pitchFamily="18" charset="0"/>
                <a:cs typeface="Times New Roman" panose="02020603050405020304" pitchFamily="18" charset="0"/>
              </a:rPr>
              <a:t>к созданию предметов и поделок для себя или близких.</a:t>
            </a:r>
          </a:p>
          <a:p>
            <a:pPr algn="just"/>
            <a:r>
              <a:rPr lang="ru-RU" dirty="0">
                <a:latin typeface="Times New Roman" panose="02020603050405020304" pitchFamily="18" charset="0"/>
                <a:cs typeface="Times New Roman" panose="02020603050405020304" pitchFamily="18" charset="0"/>
              </a:rPr>
              <a:t>Например:  </a:t>
            </a:r>
            <a:r>
              <a:rPr lang="ru-RU" dirty="0" smtClean="0">
                <a:latin typeface="Times New Roman" panose="02020603050405020304" pitchFamily="18" charset="0"/>
                <a:cs typeface="Times New Roman" panose="02020603050405020304" pitchFamily="18" charset="0"/>
              </a:rPr>
              <a:t>Посмотрите </a:t>
            </a:r>
            <a:r>
              <a:rPr lang="ru-RU" dirty="0">
                <a:latin typeface="Times New Roman" panose="02020603050405020304" pitchFamily="18" charset="0"/>
                <a:cs typeface="Times New Roman" panose="02020603050405020304" pitchFamily="18" charset="0"/>
              </a:rPr>
              <a:t>какая у меня красивая открытка! Эту открытку можно подарить маме на 8 марта. Вы хотите подарить маме такую же? И </a:t>
            </a:r>
            <a:r>
              <a:rPr lang="ru-RU" dirty="0" smtClean="0">
                <a:latin typeface="Times New Roman" panose="02020603050405020304" pitchFamily="18" charset="0"/>
                <a:cs typeface="Times New Roman" panose="02020603050405020304" pitchFamily="18" charset="0"/>
              </a:rPr>
              <a:t>проводящий </a:t>
            </a:r>
            <a:r>
              <a:rPr lang="ru-RU" dirty="0" smtClean="0">
                <a:latin typeface="Times New Roman" panose="02020603050405020304" pitchFamily="18" charset="0"/>
                <a:cs typeface="Times New Roman" panose="02020603050405020304" pitchFamily="18" charset="0"/>
              </a:rPr>
              <a:t>показывает, </a:t>
            </a:r>
            <a:r>
              <a:rPr lang="ru-RU" dirty="0">
                <a:latin typeface="Times New Roman" panose="02020603050405020304" pitchFamily="18" charset="0"/>
                <a:cs typeface="Times New Roman" panose="02020603050405020304" pitchFamily="18" charset="0"/>
              </a:rPr>
              <a:t>как можно это изготовить</a:t>
            </a:r>
            <a:r>
              <a:rPr lang="ru-RU" dirty="0" smtClean="0">
                <a:latin typeface="Times New Roman" panose="02020603050405020304" pitchFamily="18" charset="0"/>
                <a:cs typeface="Times New Roman" panose="02020603050405020304" pitchFamily="18" charset="0"/>
              </a:rPr>
              <a:t>.</a:t>
            </a:r>
            <a:endParaRPr lang="ru-RU"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411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6968"/>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1263070"/>
            <a:ext cx="12191999" cy="3416320"/>
          </a:xfrm>
          <a:prstGeom prst="rect">
            <a:avLst/>
          </a:prstGeom>
        </p:spPr>
        <p:txBody>
          <a:bodyPr wrap="square">
            <a:spAutoFit/>
          </a:bodyPr>
          <a:lstStyle/>
          <a:p>
            <a:endParaRPr lang="ru-RU" u="sng"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a:t>
            </a:r>
            <a:r>
              <a:rPr lang="ru-RU" b="1" dirty="0" err="1" smtClean="0">
                <a:latin typeface="Times New Roman" panose="02020603050405020304" pitchFamily="18" charset="0"/>
                <a:cs typeface="Times New Roman" panose="02020603050405020304" pitchFamily="18" charset="0"/>
              </a:rPr>
              <a:t>саморегуляции</a:t>
            </a:r>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    </a:t>
            </a:r>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«Дудочка»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Цель:</a:t>
            </a:r>
            <a:r>
              <a:rPr lang="ru-RU" dirty="0">
                <a:latin typeface="Times New Roman" panose="02020603050405020304" pitchFamily="18" charset="0"/>
                <a:cs typeface="Times New Roman" panose="02020603050405020304" pitchFamily="18" charset="0"/>
              </a:rPr>
              <a:t> расслабление мышц лица, особенно вокруг губ.</a:t>
            </a:r>
            <a:br>
              <a:rPr lang="ru-RU"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«Давайте </a:t>
            </a:r>
            <a:r>
              <a:rPr lang="ru-RU" dirty="0">
                <a:latin typeface="Times New Roman" panose="02020603050405020304" pitchFamily="18" charset="0"/>
                <a:cs typeface="Times New Roman" panose="02020603050405020304" pitchFamily="18" charset="0"/>
              </a:rPr>
              <a:t>поиграем на </a:t>
            </a:r>
            <a:r>
              <a:rPr lang="ru-RU" dirty="0" smtClean="0">
                <a:latin typeface="Times New Roman" panose="02020603050405020304" pitchFamily="18" charset="0"/>
                <a:cs typeface="Times New Roman" panose="02020603050405020304" pitchFamily="18" charset="0"/>
              </a:rPr>
              <a:t>дудочке.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Неглубоко </a:t>
            </a:r>
            <a:r>
              <a:rPr lang="ru-RU" dirty="0">
                <a:latin typeface="Times New Roman" panose="02020603050405020304" pitchFamily="18" charset="0"/>
                <a:cs typeface="Times New Roman" panose="02020603050405020304" pitchFamily="18" charset="0"/>
              </a:rPr>
              <a:t>вдохните воздух, поднесите дудочку к губам.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Начинайте</a:t>
            </a:r>
            <a:r>
              <a:rPr lang="ru-RU" dirty="0">
                <a:latin typeface="Times New Roman" panose="02020603050405020304" pitchFamily="18" charset="0"/>
                <a:cs typeface="Times New Roman" panose="02020603050405020304" pitchFamily="18" charset="0"/>
              </a:rPr>
              <a:t> медленно </a:t>
            </a:r>
            <a:r>
              <a:rPr lang="ru-RU" dirty="0" smtClean="0">
                <a:latin typeface="Times New Roman" panose="02020603050405020304" pitchFamily="18" charset="0"/>
                <a:cs typeface="Times New Roman" panose="02020603050405020304" pitchFamily="18" charset="0"/>
              </a:rPr>
              <a:t>выдыхать </a:t>
            </a:r>
            <a:r>
              <a:rPr lang="ru-RU" dirty="0">
                <a:latin typeface="Times New Roman" panose="02020603050405020304" pitchFamily="18" charset="0"/>
                <a:cs typeface="Times New Roman" panose="02020603050405020304" pitchFamily="18" charset="0"/>
              </a:rPr>
              <a:t>и на выдохе попытайтесь вытянуть губы в трубочку.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Затем </a:t>
            </a:r>
            <a:r>
              <a:rPr lang="ru-RU" dirty="0">
                <a:latin typeface="Times New Roman" panose="02020603050405020304" pitchFamily="18" charset="0"/>
                <a:cs typeface="Times New Roman" panose="02020603050405020304" pitchFamily="18" charset="0"/>
              </a:rPr>
              <a:t>начните сначала.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Играйте</a:t>
            </a:r>
            <a:r>
              <a:rPr lang="ru-RU" dirty="0">
                <a:latin typeface="Times New Roman" panose="02020603050405020304" pitchFamily="18" charset="0"/>
                <a:cs typeface="Times New Roman" panose="02020603050405020304" pitchFamily="18" charset="0"/>
              </a:rPr>
              <a:t>! Какой замечательный оркестр</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p>
          <a:p>
            <a:r>
              <a:rPr lang="ru-RU" b="1" dirty="0">
                <a:latin typeface="Times New Roman" panose="02020603050405020304" pitchFamily="18" charset="0"/>
                <a:cs typeface="Times New Roman" panose="02020603050405020304" pitchFamily="18" charset="0"/>
              </a:rPr>
              <a:t>Проверка дневника </a:t>
            </a:r>
            <a:r>
              <a:rPr lang="ru-RU" b="1" dirty="0" smtClean="0">
                <a:latin typeface="Times New Roman" panose="02020603050405020304" pitchFamily="18" charset="0"/>
                <a:cs typeface="Times New Roman" panose="02020603050405020304" pitchFamily="18" charset="0"/>
              </a:rPr>
              <a:t>спортсмена.</a:t>
            </a:r>
            <a:endParaRPr lang="ru-RU"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85577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659336"/>
            <a:ext cx="12192000" cy="5232202"/>
          </a:xfrm>
          <a:prstGeom prst="rect">
            <a:avLst/>
          </a:prstGeom>
        </p:spPr>
        <p:txBody>
          <a:bodyPr wrap="square">
            <a:spAutoFit/>
          </a:bodyPr>
          <a:lstStyle/>
          <a:p>
            <a:pPr algn="ctr"/>
            <a:endParaRPr lang="ru-RU" sz="1600" dirty="0" smtClean="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2-я </a:t>
            </a:r>
            <a:r>
              <a:rPr lang="ru-RU" b="1" dirty="0">
                <a:latin typeface="Times New Roman" panose="02020603050405020304" pitchFamily="18" charset="0"/>
                <a:cs typeface="Times New Roman" panose="02020603050405020304" pitchFamily="18" charset="0"/>
              </a:rPr>
              <a:t>неделя</a:t>
            </a:r>
            <a:endParaRPr lang="ru-RU" dirty="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Проведение </a:t>
            </a:r>
            <a:r>
              <a:rPr lang="ru-RU" b="1" dirty="0">
                <a:latin typeface="Times New Roman" panose="02020603050405020304" pitchFamily="18" charset="0"/>
                <a:cs typeface="Times New Roman" panose="02020603050405020304" pitchFamily="18" charset="0"/>
              </a:rPr>
              <a:t>родительского </a:t>
            </a:r>
            <a:r>
              <a:rPr lang="ru-RU" b="1" dirty="0" smtClean="0">
                <a:latin typeface="Times New Roman" panose="02020603050405020304" pitchFamily="18" charset="0"/>
                <a:cs typeface="Times New Roman" panose="02020603050405020304" pitchFamily="18" charset="0"/>
              </a:rPr>
              <a:t>собрания</a:t>
            </a:r>
          </a:p>
          <a:p>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сообщение </a:t>
            </a:r>
            <a:r>
              <a:rPr lang="ru-RU" dirty="0">
                <a:latin typeface="Times New Roman" panose="02020603050405020304" pitchFamily="18" charset="0"/>
                <a:cs typeface="Times New Roman" panose="02020603050405020304" pitchFamily="18" charset="0"/>
              </a:rPr>
              <a:t>итогов учебно-тренировочных занятий за прошедший </a:t>
            </a:r>
            <a:r>
              <a:rPr lang="ru-RU" dirty="0" smtClean="0">
                <a:latin typeface="Times New Roman" panose="02020603050405020304" pitchFamily="18" charset="0"/>
                <a:cs typeface="Times New Roman" panose="02020603050405020304" pitchFamily="18" charset="0"/>
              </a:rPr>
              <a:t>месяц;</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определение проблемных вопросов на учебно-тренировочных </a:t>
            </a:r>
            <a:r>
              <a:rPr lang="ru-RU" dirty="0" smtClean="0">
                <a:latin typeface="Times New Roman" panose="02020603050405020304" pitchFamily="18" charset="0"/>
                <a:cs typeface="Times New Roman" panose="02020603050405020304" pitchFamily="18" charset="0"/>
              </a:rPr>
              <a:t>занятиях, </a:t>
            </a:r>
            <a:r>
              <a:rPr lang="ru-RU" dirty="0">
                <a:latin typeface="Times New Roman" panose="02020603050405020304" pitchFamily="18" charset="0"/>
                <a:cs typeface="Times New Roman" panose="02020603050405020304" pitchFamily="18" charset="0"/>
              </a:rPr>
              <a:t>их совместный поиск или предложения по </a:t>
            </a:r>
            <a:r>
              <a:rPr lang="ru-RU" dirty="0" smtClean="0">
                <a:latin typeface="Times New Roman" panose="02020603050405020304" pitchFamily="18" charset="0"/>
                <a:cs typeface="Times New Roman" panose="02020603050405020304" pitchFamily="18" charset="0"/>
              </a:rPr>
              <a:t>поиску;</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выделение </a:t>
            </a:r>
            <a:r>
              <a:rPr lang="ru-RU" dirty="0">
                <a:latin typeface="Times New Roman" panose="02020603050405020304" pitchFamily="18" charset="0"/>
                <a:cs typeface="Times New Roman" panose="02020603050405020304" pitchFamily="18" charset="0"/>
              </a:rPr>
              <a:t>успешных результатов на </a:t>
            </a:r>
            <a:r>
              <a:rPr lang="ru-RU" dirty="0" smtClean="0">
                <a:latin typeface="Times New Roman" panose="02020603050405020304" pitchFamily="18" charset="0"/>
                <a:cs typeface="Times New Roman" panose="02020603050405020304" pitchFamily="18" charset="0"/>
              </a:rPr>
              <a:t>учебно-тренировочных занятиях;</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совместное </a:t>
            </a:r>
            <a:r>
              <a:rPr lang="ru-RU" dirty="0">
                <a:latin typeface="Times New Roman" panose="02020603050405020304" pitchFamily="18" charset="0"/>
                <a:cs typeface="Times New Roman" panose="02020603050405020304" pitchFamily="18" charset="0"/>
              </a:rPr>
              <a:t>планирование проведения </a:t>
            </a:r>
            <a:r>
              <a:rPr lang="ru-RU" dirty="0" smtClean="0">
                <a:latin typeface="Times New Roman" panose="02020603050405020304" pitchFamily="18" charset="0"/>
                <a:cs typeface="Times New Roman" panose="02020603050405020304" pitchFamily="18" charset="0"/>
              </a:rPr>
              <a:t>мероприятий;</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привлечение родителей, чтобы они помогали </a:t>
            </a:r>
            <a:r>
              <a:rPr lang="ru-RU" dirty="0" smtClean="0">
                <a:latin typeface="Times New Roman" panose="02020603050405020304" pitchFamily="18" charset="0"/>
                <a:cs typeface="Times New Roman" panose="02020603050405020304" pitchFamily="18" charset="0"/>
              </a:rPr>
              <a:t>тренеру-преподавателю, </a:t>
            </a:r>
            <a:r>
              <a:rPr lang="ru-RU" dirty="0">
                <a:latin typeface="Times New Roman" panose="02020603050405020304" pitchFamily="18" charset="0"/>
                <a:cs typeface="Times New Roman" panose="02020603050405020304" pitchFamily="18" charset="0"/>
              </a:rPr>
              <a:t>чтобы </a:t>
            </a:r>
            <a:r>
              <a:rPr lang="ru-RU" dirty="0" smtClean="0">
                <a:latin typeface="Times New Roman" panose="02020603050405020304" pitchFamily="18" charset="0"/>
                <a:cs typeface="Times New Roman" panose="02020603050405020304" pitchFamily="18" charset="0"/>
              </a:rPr>
              <a:t>родители </a:t>
            </a:r>
            <a:r>
              <a:rPr lang="ru-RU" dirty="0">
                <a:latin typeface="Times New Roman" panose="02020603050405020304" pitchFamily="18" charset="0"/>
                <a:cs typeface="Times New Roman" panose="02020603050405020304" pitchFamily="18" charset="0"/>
              </a:rPr>
              <a:t>выполняли упражнения на развитие психических процессов вместе </a:t>
            </a:r>
            <a:r>
              <a:rPr lang="ru-RU" dirty="0" smtClean="0">
                <a:latin typeface="Times New Roman" panose="02020603050405020304" pitchFamily="18" charset="0"/>
                <a:cs typeface="Times New Roman" panose="02020603050405020304" pitchFamily="18" charset="0"/>
              </a:rPr>
              <a:t>со спортсменами-учащимися, </a:t>
            </a:r>
            <a:r>
              <a:rPr lang="ru-RU" dirty="0">
                <a:latin typeface="Times New Roman" panose="02020603050405020304" pitchFamily="18" charset="0"/>
                <a:cs typeface="Times New Roman" panose="02020603050405020304" pitchFamily="18" charset="0"/>
              </a:rPr>
              <a:t>контролировали ведение дневника </a:t>
            </a:r>
            <a:r>
              <a:rPr lang="ru-RU" dirty="0" smtClean="0">
                <a:latin typeface="Times New Roman" panose="02020603050405020304" pitchFamily="18" charset="0"/>
                <a:cs typeface="Times New Roman" panose="02020603050405020304" pitchFamily="18" charset="0"/>
              </a:rPr>
              <a:t>спортсмена;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выделение пяти лучших учащихся месяца по результатам </a:t>
            </a:r>
            <a:r>
              <a:rPr lang="ru-RU" dirty="0" smtClean="0">
                <a:latin typeface="Times New Roman" panose="02020603050405020304" pitchFamily="18" charset="0"/>
                <a:cs typeface="Times New Roman" panose="02020603050405020304" pitchFamily="18" charset="0"/>
              </a:rPr>
              <a:t>учебно-тренировочных занятий </a:t>
            </a: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dream </a:t>
            </a:r>
            <a:r>
              <a:rPr lang="en-US" dirty="0">
                <a:latin typeface="Times New Roman" panose="02020603050405020304" pitchFamily="18" charset="0"/>
                <a:cs typeface="Times New Roman" panose="02020603050405020304" pitchFamily="18" charset="0"/>
              </a:rPr>
              <a:t>team</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сообщение </a:t>
            </a:r>
            <a:r>
              <a:rPr lang="ru-RU" dirty="0">
                <a:latin typeface="Times New Roman" panose="02020603050405020304" pitchFamily="18" charset="0"/>
                <a:cs typeface="Times New Roman" panose="02020603050405020304" pitchFamily="18" charset="0"/>
              </a:rPr>
              <a:t>планов на следующий </a:t>
            </a:r>
            <a:r>
              <a:rPr lang="ru-RU" dirty="0" smtClean="0">
                <a:latin typeface="Times New Roman" panose="02020603050405020304" pitchFamily="18" charset="0"/>
                <a:cs typeface="Times New Roman" panose="02020603050405020304" pitchFamily="18" charset="0"/>
              </a:rPr>
              <a:t>месяц.</a:t>
            </a:r>
            <a:endParaRPr lang="ru-RU" dirty="0">
              <a:latin typeface="Times New Roman" panose="02020603050405020304" pitchFamily="18" charset="0"/>
              <a:cs typeface="Times New Roman" panose="02020603050405020304" pitchFamily="18" charset="0"/>
            </a:endParaRPr>
          </a:p>
          <a:p>
            <a:pPr algn="ctr"/>
            <a:endParaRPr lang="ru-RU" sz="1600" dirty="0">
              <a:solidFill>
                <a:srgbClr val="002060"/>
              </a:solidFill>
              <a:latin typeface="Times New Roman" panose="02020603050405020304" pitchFamily="18" charset="0"/>
              <a:cs typeface="Times New Roman" panose="02020603050405020304" pitchFamily="18" charset="0"/>
            </a:endParaRPr>
          </a:p>
          <a:p>
            <a:pPr algn="ctr"/>
            <a:endParaRPr lang="ru-RU" sz="1600" dirty="0" smtClean="0">
              <a:solidFill>
                <a:srgbClr val="002060"/>
              </a:solidFill>
              <a:latin typeface="Times New Roman" panose="02020603050405020304" pitchFamily="18" charset="0"/>
              <a:cs typeface="Times New Roman" panose="02020603050405020304" pitchFamily="18" charset="0"/>
            </a:endParaRPr>
          </a:p>
          <a:p>
            <a:pPr algn="ctr"/>
            <a:endParaRPr lang="ru-RU" sz="1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3753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D0EBFE1E-DF5F-47A0-A76A-20B9FFB397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1999" cy="6894760"/>
          </a:xfrm>
          <a:prstGeom prst="rect">
            <a:avLst/>
          </a:prstGeom>
        </p:spPr>
      </p:pic>
      <p:sp>
        <p:nvSpPr>
          <p:cNvPr id="9" name="Прямоугольник 8">
            <a:extLst>
              <a:ext uri="{FF2B5EF4-FFF2-40B4-BE49-F238E27FC236}">
                <a16:creationId xmlns="" xmlns:a16="http://schemas.microsoft.com/office/drawing/2014/main" id="{5DDD4333-315E-489C-966C-E4AA41E00EF3}"/>
              </a:ext>
            </a:extLst>
          </p:cNvPr>
          <p:cNvSpPr/>
          <p:nvPr/>
        </p:nvSpPr>
        <p:spPr>
          <a:xfrm>
            <a:off x="3673835" y="189816"/>
            <a:ext cx="4653420" cy="1323439"/>
          </a:xfrm>
          <a:prstGeom prst="rect">
            <a:avLst/>
          </a:prstGeom>
        </p:spPr>
        <p:txBody>
          <a:bodyPr wrap="square">
            <a:spAutoFit/>
          </a:bodyPr>
          <a:lstStyle/>
          <a:p>
            <a:pPr algn="ctr"/>
            <a:r>
              <a:rPr lang="ru-RU" sz="2000" b="1" dirty="0" smtClean="0">
                <a:latin typeface="Times New Roman" panose="02020603050405020304" pitchFamily="18" charset="0"/>
                <a:cs typeface="Times New Roman" panose="02020603050405020304" pitchFamily="18" charset="0"/>
              </a:rPr>
              <a:t>Сплочение команды</a:t>
            </a:r>
          </a:p>
          <a:p>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Упражнение «Рукопожатие по кругу»</a:t>
            </a:r>
          </a:p>
          <a:p>
            <a:r>
              <a:rPr lang="ru-RU" sz="2000" dirty="0" smtClean="0">
                <a:latin typeface="Times New Roman" panose="02020603050405020304" pitchFamily="18" charset="0"/>
                <a:cs typeface="Times New Roman" panose="02020603050405020304" pitchFamily="18" charset="0"/>
              </a:rPr>
              <a:t>Спортсмены </a:t>
            </a:r>
            <a:r>
              <a:rPr lang="ru-RU" sz="2000" dirty="0">
                <a:latin typeface="Times New Roman" panose="02020603050405020304" pitchFamily="18" charset="0"/>
                <a:cs typeface="Times New Roman" panose="02020603050405020304" pitchFamily="18" charset="0"/>
              </a:rPr>
              <a:t>пожимают руки друг другу</a:t>
            </a:r>
            <a:r>
              <a:rPr lang="ru-RU" sz="2000" dirty="0" smtClean="0">
                <a:latin typeface="Times New Roman" panose="02020603050405020304" pitchFamily="18" charset="0"/>
                <a:cs typeface="Times New Roman" panose="02020603050405020304" pitchFamily="18" charset="0"/>
              </a:rPr>
              <a:t>.</a:t>
            </a:r>
            <a:endParaRPr lang="ru-RU" sz="2000" u="sng"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 xmlns:a16="http://schemas.microsoft.com/office/drawing/2014/main" id="{15F04D5E-D3E7-42B2-AD58-709AFCCB48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pic>
        <p:nvPicPr>
          <p:cNvPr id="3" name="0-02-05-9538174ecb0a2396cb71ce6333b40dbdb867d4877370ff962cb0be5f3d3bd202_f19a28c4936b6ad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4857" y="1658809"/>
            <a:ext cx="7691375" cy="4919543"/>
          </a:xfrm>
          <a:prstGeom prst="rect">
            <a:avLst/>
          </a:prstGeom>
        </p:spPr>
      </p:pic>
    </p:spTree>
    <p:extLst>
      <p:ext uri="{BB962C8B-B14F-4D97-AF65-F5344CB8AC3E}">
        <p14:creationId xmlns:p14="http://schemas.microsoft.com/office/powerpoint/2010/main" val="2287680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64404" y="3429000"/>
            <a:ext cx="11533692" cy="1046440"/>
          </a:xfrm>
          <a:prstGeom prst="rect">
            <a:avLst/>
          </a:prstGeom>
        </p:spPr>
        <p:txBody>
          <a:bodyPr wrap="square">
            <a:spAutoFit/>
          </a:bodyPr>
          <a:lstStyle/>
          <a:p>
            <a:pPr algn="ctr"/>
            <a:endParaRPr lang="ru-RU" sz="1400"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3-я неделя</a:t>
            </a: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Организация поздравлений ко </a:t>
            </a:r>
            <a:r>
              <a:rPr lang="ru-RU" dirty="0" smtClean="0">
                <a:latin typeface="Times New Roman" panose="02020603050405020304" pitchFamily="18" charset="0"/>
                <a:cs typeface="Times New Roman" panose="02020603050405020304" pitchFamily="18" charset="0"/>
              </a:rPr>
              <a:t>Дню </a:t>
            </a:r>
            <a:r>
              <a:rPr lang="ru-RU" dirty="0">
                <a:latin typeface="Times New Roman" panose="02020603050405020304" pitchFamily="18" charset="0"/>
                <a:cs typeface="Times New Roman" panose="02020603050405020304" pitchFamily="18" charset="0"/>
              </a:rPr>
              <a:t>защитника Отечества и воспитание </a:t>
            </a:r>
            <a:r>
              <a:rPr lang="ru-RU" dirty="0" smtClean="0">
                <a:latin typeface="Times New Roman" panose="02020603050405020304" pitchFamily="18" charset="0"/>
                <a:cs typeface="Times New Roman" panose="02020603050405020304" pitchFamily="18" charset="0"/>
              </a:rPr>
              <a:t>патриотизма.</a:t>
            </a:r>
            <a:endParaRPr lang="ru-RU" dirty="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p:txBody>
      </p:sp>
      <p:pic>
        <p:nvPicPr>
          <p:cNvPr id="2050" name="Picture 2" descr="C:\Users\Tom\Desktop\2847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4916" y="1047750"/>
            <a:ext cx="1924050"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9641150" y="6308775"/>
            <a:ext cx="2395971" cy="27845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Times New Roman" panose="02020603050405020304" pitchFamily="18" charset="0"/>
                <a:cs typeface="Times New Roman" panose="02020603050405020304" pitchFamily="18" charset="0"/>
              </a:rPr>
              <a:t>https://cspsd-van.mszn27.ru/node/28475</a:t>
            </a:r>
            <a:endParaRPr lang="ru-RU"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277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 y="115844"/>
            <a:ext cx="12191999" cy="8125301"/>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4-ая </a:t>
            </a:r>
            <a:r>
              <a:rPr lang="ru-RU" b="1" dirty="0" smtClean="0">
                <a:latin typeface="Times New Roman" panose="02020603050405020304" pitchFamily="18" charset="0"/>
                <a:cs typeface="Times New Roman" panose="02020603050405020304" pitchFamily="18" charset="0"/>
              </a:rPr>
              <a:t>неделя</a:t>
            </a:r>
          </a:p>
          <a:p>
            <a:pPr algn="ctr"/>
            <a:endParaRPr lang="ru-RU" sz="1000"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внимания</a:t>
            </a:r>
          </a:p>
          <a:p>
            <a:r>
              <a:rPr lang="ru-RU" dirty="0" smtClean="0">
                <a:latin typeface="Times New Roman" panose="02020603050405020304" pitchFamily="18" charset="0"/>
                <a:cs typeface="Times New Roman" panose="02020603050405020304" pitchFamily="18" charset="0"/>
              </a:rPr>
              <a:t>Время выполнения 5-10 минут. Проводится вне льда. Участвует вся команда.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Зеркало (заодно пространственное мышление </a:t>
            </a:r>
            <a:r>
              <a:rPr lang="ru-RU" dirty="0" smtClean="0">
                <a:latin typeface="Times New Roman" panose="02020603050405020304" pitchFamily="18" charset="0"/>
                <a:cs typeface="Times New Roman" panose="02020603050405020304" pitchFamily="18" charset="0"/>
              </a:rPr>
              <a:t>развиваем). Проводящий показывает </a:t>
            </a:r>
            <a:r>
              <a:rPr lang="ru-RU" dirty="0">
                <a:latin typeface="Times New Roman" panose="02020603050405020304" pitchFamily="18" charset="0"/>
                <a:cs typeface="Times New Roman" panose="02020603050405020304" pitchFamily="18" charset="0"/>
              </a:rPr>
              <a:t>движения, их нужно повторять так, как это делает зеркало. </a:t>
            </a:r>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машет правой рукой, зеркало машет левой. И пока мы просто поднимаем левую руку – это </a:t>
            </a:r>
            <a:r>
              <a:rPr lang="ru-RU" dirty="0" smtClean="0">
                <a:latin typeface="Times New Roman" panose="02020603050405020304" pitchFamily="18" charset="0"/>
                <a:cs typeface="Times New Roman" panose="02020603050405020304" pitchFamily="18" charset="0"/>
              </a:rPr>
              <a:t>легко, а  </a:t>
            </a:r>
            <a:r>
              <a:rPr lang="ru-RU" dirty="0">
                <a:latin typeface="Times New Roman" panose="02020603050405020304" pitchFamily="18" charset="0"/>
                <a:cs typeface="Times New Roman" panose="02020603050405020304" pitchFamily="18" charset="0"/>
              </a:rPr>
              <a:t>попробуйте скрестить руки на груди и скрестить ноги – и сами запутаетесь в том, как это </a:t>
            </a:r>
            <a:r>
              <a:rPr lang="ru-RU" dirty="0" smtClean="0">
                <a:latin typeface="Times New Roman" panose="02020603050405020304" pitchFamily="18" charset="0"/>
                <a:cs typeface="Times New Roman" panose="02020603050405020304" pitchFamily="18" charset="0"/>
              </a:rPr>
              <a:t>сделать.</a:t>
            </a:r>
            <a:endParaRPr lang="ru-RU"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памяти</a:t>
            </a:r>
          </a:p>
          <a:p>
            <a:pPr lvl="0"/>
            <a:r>
              <a:rPr lang="ru-RU" dirty="0" smtClean="0">
                <a:latin typeface="Times New Roman" panose="02020603050405020304" pitchFamily="18" charset="0"/>
                <a:cs typeface="Times New Roman" panose="02020603050405020304" pitchFamily="18" charset="0"/>
              </a:rPr>
              <a:t>Работа </a:t>
            </a:r>
            <a:r>
              <a:rPr lang="ru-RU" dirty="0">
                <a:latin typeface="Times New Roman" panose="02020603050405020304" pitchFamily="18" charset="0"/>
                <a:cs typeface="Times New Roman" panose="02020603050405020304" pitchFamily="18" charset="0"/>
              </a:rPr>
              <a:t>с долговременной памятью. </a:t>
            </a:r>
            <a:endParaRPr lang="ru-RU" dirty="0" smtClean="0">
              <a:latin typeface="Times New Roman" panose="02020603050405020304" pitchFamily="18" charset="0"/>
              <a:cs typeface="Times New Roman" panose="02020603050405020304" pitchFamily="18" charset="0"/>
            </a:endParaRPr>
          </a:p>
          <a:p>
            <a:pPr lvl="0"/>
            <a:r>
              <a:rPr lang="ru-RU" b="1" dirty="0" smtClean="0">
                <a:latin typeface="Times New Roman" panose="02020603050405020304" pitchFamily="18" charset="0"/>
                <a:cs typeface="Times New Roman" panose="02020603050405020304" pitchFamily="18" charset="0"/>
              </a:rPr>
              <a:t>«Машина </a:t>
            </a:r>
            <a:r>
              <a:rPr lang="ru-RU" b="1" dirty="0">
                <a:latin typeface="Times New Roman" panose="02020603050405020304" pitchFamily="18" charset="0"/>
                <a:cs typeface="Times New Roman" panose="02020603050405020304" pitchFamily="18" charset="0"/>
              </a:rPr>
              <a:t>времени»</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Время выполнения 5-10 минут. </a:t>
            </a:r>
            <a:r>
              <a:rPr lang="ru-RU" dirty="0" smtClean="0">
                <a:latin typeface="Times New Roman" panose="02020603050405020304" pitchFamily="18" charset="0"/>
                <a:cs typeface="Times New Roman" panose="02020603050405020304" pitchFamily="18" charset="0"/>
              </a:rPr>
              <a:t>Проводится </a:t>
            </a:r>
            <a:r>
              <a:rPr lang="ru-RU" dirty="0" smtClean="0">
                <a:latin typeface="Times New Roman" panose="02020603050405020304" pitchFamily="18" charset="0"/>
                <a:cs typeface="Times New Roman" panose="02020603050405020304" pitchFamily="18" charset="0"/>
              </a:rPr>
              <a:t>вне </a:t>
            </a:r>
            <a:r>
              <a:rPr lang="ru-RU" dirty="0">
                <a:latin typeface="Times New Roman" panose="02020603050405020304" pitchFamily="18" charset="0"/>
                <a:cs typeface="Times New Roman" panose="02020603050405020304" pitchFamily="18" charset="0"/>
              </a:rPr>
              <a:t>льда. Участвует вся команда.</a:t>
            </a:r>
          </a:p>
          <a:p>
            <a:pPr lvl="0"/>
            <a:r>
              <a:rPr lang="ru-RU" dirty="0" smtClean="0">
                <a:latin typeface="Times New Roman" panose="02020603050405020304" pitchFamily="18" charset="0"/>
                <a:cs typeface="Times New Roman" panose="02020603050405020304" pitchFamily="18" charset="0"/>
              </a:rPr>
              <a:t>Что </a:t>
            </a:r>
            <a:r>
              <a:rPr lang="ru-RU" dirty="0">
                <a:latin typeface="Times New Roman" panose="02020603050405020304" pitchFamily="18" charset="0"/>
                <a:cs typeface="Times New Roman" panose="02020603050405020304" pitchFamily="18" charset="0"/>
              </a:rPr>
              <a:t>вы ели вчера на завтрак, а? Задача ученика в деталях вспомнить события прошедшего дня, прошедшей недели, месяца. Вспомнить самые яркие события года. </a:t>
            </a:r>
            <a:r>
              <a:rPr lang="ru-RU" dirty="0" smtClean="0">
                <a:latin typeface="Times New Roman" panose="02020603050405020304" pitchFamily="18" charset="0"/>
                <a:cs typeface="Times New Roman" panose="02020603050405020304" pitchFamily="18" charset="0"/>
              </a:rPr>
              <a:t>Для продвинутых </a:t>
            </a:r>
            <a:r>
              <a:rPr lang="ru-RU" dirty="0">
                <a:latin typeface="Times New Roman" panose="02020603050405020304" pitchFamily="18" charset="0"/>
                <a:cs typeface="Times New Roman" panose="02020603050405020304" pitchFamily="18" charset="0"/>
              </a:rPr>
              <a:t>берём календарь, тыкаем пальчиком в любое число месяца (этого или прошлого) и стараемся вспомнить, что было в тот день.</a:t>
            </a:r>
          </a:p>
          <a:p>
            <a:pPr algn="ctr"/>
            <a:r>
              <a:rPr lang="ru-RU" b="1" dirty="0" smtClean="0">
                <a:latin typeface="Times New Roman" panose="02020603050405020304" pitchFamily="18" charset="0"/>
                <a:cs typeface="Times New Roman" panose="02020603050405020304" pitchFamily="18" charset="0"/>
              </a:rPr>
              <a:t>Развитие мышления</a:t>
            </a:r>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Беглость </a:t>
            </a:r>
            <a:r>
              <a:rPr lang="ru-RU" b="1" dirty="0" smtClean="0">
                <a:latin typeface="Times New Roman" panose="02020603050405020304" pitchFamily="18" charset="0"/>
                <a:cs typeface="Times New Roman" panose="02020603050405020304" pitchFamily="18" charset="0"/>
              </a:rPr>
              <a:t>мышления</a:t>
            </a:r>
          </a:p>
          <a:p>
            <a:r>
              <a:rPr lang="ru-RU" dirty="0">
                <a:latin typeface="Times New Roman" panose="02020603050405020304" pitchFamily="18" charset="0"/>
                <a:cs typeface="Times New Roman" panose="02020603050405020304" pitchFamily="18" charset="0"/>
              </a:rPr>
              <a:t>Время выполнения 5-10 минут. Проводится вне льда. Участвует вся команда.</a:t>
            </a:r>
          </a:p>
          <a:p>
            <a:r>
              <a:rPr lang="ru-RU" dirty="0" smtClean="0">
                <a:latin typeface="Times New Roman" panose="02020603050405020304" pitchFamily="18" charset="0"/>
                <a:cs typeface="Times New Roman" panose="02020603050405020304" pitchFamily="18" charset="0"/>
              </a:rPr>
              <a:t>1</a:t>
            </a:r>
            <a:r>
              <a:rPr lang="ru-RU" dirty="0">
                <a:latin typeface="Times New Roman" panose="02020603050405020304" pitchFamily="18" charset="0"/>
                <a:cs typeface="Times New Roman" panose="02020603050405020304" pitchFamily="18" charset="0"/>
              </a:rPr>
              <a:t>. Придумать слова с заданной буквой:</a:t>
            </a:r>
          </a:p>
          <a:p>
            <a:r>
              <a:rPr lang="ru-RU" dirty="0">
                <a:latin typeface="Times New Roman" panose="02020603050405020304" pitchFamily="18" charset="0"/>
                <a:cs typeface="Times New Roman" panose="02020603050405020304" pitchFamily="18" charset="0"/>
              </a:rPr>
              <a:t>а) начинающиеся на букву «а»;</a:t>
            </a:r>
          </a:p>
          <a:p>
            <a:r>
              <a:rPr lang="ru-RU" dirty="0">
                <a:latin typeface="Times New Roman" panose="02020603050405020304" pitchFamily="18" charset="0"/>
                <a:cs typeface="Times New Roman" panose="02020603050405020304" pitchFamily="18" charset="0"/>
              </a:rPr>
              <a:t>б) оканчивающиеся на букву «т»;</a:t>
            </a:r>
          </a:p>
          <a:p>
            <a:r>
              <a:rPr lang="ru-RU" dirty="0">
                <a:latin typeface="Times New Roman" panose="02020603050405020304" pitchFamily="18" charset="0"/>
                <a:cs typeface="Times New Roman" panose="02020603050405020304" pitchFamily="18" charset="0"/>
              </a:rPr>
              <a:t>в) в которых третья от начала буква «с».</a:t>
            </a:r>
          </a:p>
          <a:p>
            <a:r>
              <a:rPr lang="ru-RU" dirty="0">
                <a:latin typeface="Times New Roman" panose="02020603050405020304" pitchFamily="18" charset="0"/>
                <a:cs typeface="Times New Roman" panose="02020603050405020304" pitchFamily="18" charset="0"/>
              </a:rPr>
              <a:t>2. Перечислить объекты с заданным </a:t>
            </a:r>
            <a:r>
              <a:rPr lang="ru-RU" dirty="0" smtClean="0">
                <a:latin typeface="Times New Roman" panose="02020603050405020304" pitchFamily="18" charset="0"/>
                <a:cs typeface="Times New Roman" panose="02020603050405020304" pitchFamily="18" charset="0"/>
              </a:rPr>
              <a:t>признаком: а</a:t>
            </a:r>
            <a:r>
              <a:rPr lang="ru-RU" dirty="0">
                <a:latin typeface="Times New Roman" panose="02020603050405020304" pitchFamily="18" charset="0"/>
                <a:cs typeface="Times New Roman" panose="02020603050405020304" pitchFamily="18" charset="0"/>
              </a:rPr>
              <a:t>) красного (белого, зеленого и т. д.) </a:t>
            </a:r>
            <a:r>
              <a:rPr lang="ru-RU" dirty="0" smtClean="0">
                <a:latin typeface="Times New Roman" panose="02020603050405020304" pitchFamily="18" charset="0"/>
                <a:cs typeface="Times New Roman" panose="02020603050405020304" pitchFamily="18" charset="0"/>
              </a:rPr>
              <a:t>цвета; б</a:t>
            </a:r>
            <a:r>
              <a:rPr lang="ru-RU" dirty="0">
                <a:latin typeface="Times New Roman" panose="02020603050405020304" pitchFamily="18" charset="0"/>
                <a:cs typeface="Times New Roman" panose="02020603050405020304" pitchFamily="18" charset="0"/>
              </a:rPr>
              <a:t>) круглой формы.</a:t>
            </a:r>
          </a:p>
          <a:p>
            <a:r>
              <a:rPr lang="ru-RU" dirty="0">
                <a:latin typeface="Times New Roman" panose="02020603050405020304" pitchFamily="18" charset="0"/>
                <a:cs typeface="Times New Roman" panose="02020603050405020304" pitchFamily="18" charset="0"/>
              </a:rPr>
              <a:t> </a:t>
            </a:r>
          </a:p>
          <a:p>
            <a:pPr algn="just"/>
            <a:endParaRPr lang="ru-RU" b="1" dirty="0">
              <a:latin typeface="Times New Roman" panose="02020603050405020304" pitchFamily="18" charset="0"/>
              <a:cs typeface="Times New Roman" panose="02020603050405020304" pitchFamily="18" charset="0"/>
            </a:endParaRPr>
          </a:p>
          <a:p>
            <a:pPr algn="just"/>
            <a:endParaRPr lang="ru-RU" b="1"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6544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12397"/>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 y="366622"/>
            <a:ext cx="12191999" cy="6463308"/>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Развитие </a:t>
            </a:r>
            <a:r>
              <a:rPr lang="ru-RU" b="1" dirty="0" err="1" smtClean="0">
                <a:latin typeface="Times New Roman" panose="02020603050405020304" pitchFamily="18" charset="0"/>
                <a:cs typeface="Times New Roman" panose="02020603050405020304" pitchFamily="18" charset="0"/>
              </a:rPr>
              <a:t>саморегуляции</a:t>
            </a:r>
            <a:endParaRPr lang="ru-RU" b="1"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«Водопад»</a:t>
            </a:r>
          </a:p>
          <a:p>
            <a:r>
              <a:rPr lang="ru-RU" dirty="0">
                <a:latin typeface="Times New Roman" panose="02020603050405020304" pitchFamily="18" charset="0"/>
                <a:cs typeface="Times New Roman" panose="02020603050405020304" pitchFamily="18" charset="0"/>
              </a:rPr>
              <a:t>Время выполнения 5-10 минут.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Проводится </a:t>
            </a:r>
            <a:r>
              <a:rPr lang="ru-RU" dirty="0">
                <a:latin typeface="Times New Roman" panose="02020603050405020304" pitchFamily="18" charset="0"/>
                <a:cs typeface="Times New Roman" panose="02020603050405020304" pitchFamily="18" charset="0"/>
              </a:rPr>
              <a:t>вне льда.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Участвует </a:t>
            </a:r>
            <a:r>
              <a:rPr lang="ru-RU" dirty="0">
                <a:latin typeface="Times New Roman" panose="02020603050405020304" pitchFamily="18" charset="0"/>
                <a:cs typeface="Times New Roman" panose="02020603050405020304" pitchFamily="18" charset="0"/>
              </a:rPr>
              <a:t>вся команда.</a:t>
            </a:r>
          </a:p>
          <a:p>
            <a:pPr algn="just"/>
            <a:r>
              <a:rPr lang="ru-RU" i="1" dirty="0" smtClean="0">
                <a:latin typeface="Times New Roman" panose="02020603050405020304" pitchFamily="18" charset="0"/>
                <a:cs typeface="Times New Roman" panose="02020603050405020304" pitchFamily="18" charset="0"/>
              </a:rPr>
              <a:t>Цель</a:t>
            </a:r>
            <a:r>
              <a:rPr lang="ru-RU" i="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эта игра на воображение поможет </a:t>
            </a:r>
            <a:r>
              <a:rPr lang="ru-RU" dirty="0" smtClean="0">
                <a:latin typeface="Times New Roman" panose="02020603050405020304" pitchFamily="18" charset="0"/>
                <a:cs typeface="Times New Roman" panose="02020603050405020304" pitchFamily="18" charset="0"/>
              </a:rPr>
              <a:t>расслабиться.</a:t>
            </a:r>
          </a:p>
          <a:p>
            <a:pPr algn="just"/>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Сядьте поудобнее и закройте глаза. 2-3 раза глубоко вдохните и выдохните. Представьте себе, что вы стоите возле водопада. Но это не совсем обычный водопад. Вместо воды в нем падает вниз мягкий белый свет. Теперь представьте себя под этим водопадом и почувствуйте, как этот прекрасный белый свет струится по вашей голове... Вы чувствуете, как расслабляется ваш лоб, затем рот, как расслабляются мышцы шеи... Белый свет течет по вашим плечам, затылку и помогает им стать мягкими и расслабленными. Белый свет стекает с вашей </a:t>
            </a:r>
            <a:r>
              <a:rPr lang="ru-RU" dirty="0" smtClean="0">
                <a:latin typeface="Times New Roman" panose="02020603050405020304" pitchFamily="18" charset="0"/>
                <a:cs typeface="Times New Roman" panose="02020603050405020304" pitchFamily="18" charset="0"/>
              </a:rPr>
              <a:t>спины </a:t>
            </a:r>
            <a:r>
              <a:rPr lang="ru-RU" dirty="0">
                <a:latin typeface="Times New Roman" panose="02020603050405020304" pitchFamily="18" charset="0"/>
                <a:cs typeface="Times New Roman" panose="02020603050405020304" pitchFamily="18" charset="0"/>
              </a:rPr>
              <a:t>и вы замечаете, как и в спине исчезает </a:t>
            </a:r>
            <a:r>
              <a:rPr lang="ru-RU" dirty="0" smtClean="0">
                <a:latin typeface="Times New Roman" panose="02020603050405020304" pitchFamily="18" charset="0"/>
                <a:cs typeface="Times New Roman" panose="02020603050405020304" pitchFamily="18" charset="0"/>
              </a:rPr>
              <a:t>напряжение </a:t>
            </a:r>
            <a:r>
              <a:rPr lang="ru-RU" dirty="0">
                <a:latin typeface="Times New Roman" panose="02020603050405020304" pitchFamily="18" charset="0"/>
                <a:cs typeface="Times New Roman" panose="02020603050405020304" pitchFamily="18" charset="0"/>
              </a:rPr>
              <a:t>и она тоже становится мягкой и расслабленной. </a:t>
            </a:r>
            <a:r>
              <a:rPr lang="ru-RU" dirty="0" smtClean="0">
                <a:latin typeface="Times New Roman" panose="02020603050405020304" pitchFamily="18" charset="0"/>
                <a:cs typeface="Times New Roman" panose="02020603050405020304" pitchFamily="18" charset="0"/>
              </a:rPr>
              <a:t>Свет </a:t>
            </a:r>
            <a:r>
              <a:rPr lang="ru-RU" dirty="0">
                <a:latin typeface="Times New Roman" panose="02020603050405020304" pitchFamily="18" charset="0"/>
                <a:cs typeface="Times New Roman" panose="02020603050405020304" pitchFamily="18" charset="0"/>
              </a:rPr>
              <a:t>течет по вашей </a:t>
            </a:r>
            <a:r>
              <a:rPr lang="ru-RU" dirty="0" smtClean="0">
                <a:latin typeface="Times New Roman" panose="02020603050405020304" pitchFamily="18" charset="0"/>
                <a:cs typeface="Times New Roman" panose="02020603050405020304" pitchFamily="18" charset="0"/>
              </a:rPr>
              <a:t>груди и </a:t>
            </a:r>
            <a:r>
              <a:rPr lang="ru-RU" dirty="0">
                <a:latin typeface="Times New Roman" panose="02020603050405020304" pitchFamily="18" charset="0"/>
                <a:cs typeface="Times New Roman" panose="02020603050405020304" pitchFamily="18" charset="0"/>
              </a:rPr>
              <a:t>по животу. Вы чувствуете, как они расслабляются и вы сами собой, без всякого усилия, можете глубже вдыхать и выдыхать. Это позволяет вам ощущать себя очень расслабленно и приятно. Пусть свет течет также по вашим рукам, по </a:t>
            </a:r>
            <a:r>
              <a:rPr lang="ru-RU" dirty="0" smtClean="0">
                <a:latin typeface="Times New Roman" panose="02020603050405020304" pitchFamily="18" charset="0"/>
                <a:cs typeface="Times New Roman" panose="02020603050405020304" pitchFamily="18" charset="0"/>
              </a:rPr>
              <a:t>ладоням и </a:t>
            </a:r>
            <a:r>
              <a:rPr lang="ru-RU" dirty="0">
                <a:latin typeface="Times New Roman" panose="02020603050405020304" pitchFamily="18" charset="0"/>
                <a:cs typeface="Times New Roman" panose="02020603050405020304" pitchFamily="18" charset="0"/>
              </a:rPr>
              <a:t>по пальцам. Вы замечаете, как руки и ладони становятся все мягче и </a:t>
            </a:r>
            <a:r>
              <a:rPr lang="ru-RU" dirty="0" err="1">
                <a:latin typeface="Times New Roman" panose="02020603050405020304" pitchFamily="18" charset="0"/>
                <a:cs typeface="Times New Roman" panose="02020603050405020304" pitchFamily="18" charset="0"/>
              </a:rPr>
              <a:t>расслабленнее</a:t>
            </a:r>
            <a:r>
              <a:rPr lang="ru-RU" dirty="0">
                <a:latin typeface="Times New Roman" panose="02020603050405020304" pitchFamily="18" charset="0"/>
                <a:cs typeface="Times New Roman" panose="02020603050405020304" pitchFamily="18" charset="0"/>
              </a:rPr>
              <a:t>. Свет течет и по ногам, спускается к вашим ступням. Вы чувствуете, что и они расслабляются и становятся мягкими. Этот удивительный водопад из белого света обтекает все ваше тело. Вы чувствуете себя совершенно </a:t>
            </a:r>
            <a:r>
              <a:rPr lang="ru-RU" dirty="0" smtClean="0">
                <a:latin typeface="Times New Roman" panose="02020603050405020304" pitchFamily="18" charset="0"/>
                <a:cs typeface="Times New Roman" panose="02020603050405020304" pitchFamily="18" charset="0"/>
              </a:rPr>
              <a:t>спокойно, безмятежно </a:t>
            </a:r>
            <a:r>
              <a:rPr lang="ru-RU" dirty="0">
                <a:latin typeface="Times New Roman" panose="02020603050405020304" pitchFamily="18" charset="0"/>
                <a:cs typeface="Times New Roman" panose="02020603050405020304" pitchFamily="18" charset="0"/>
              </a:rPr>
              <a:t>и с каждым </a:t>
            </a:r>
            <a:r>
              <a:rPr lang="ru-RU" dirty="0" smtClean="0">
                <a:latin typeface="Times New Roman" panose="02020603050405020304" pitchFamily="18" charset="0"/>
                <a:cs typeface="Times New Roman" panose="02020603050405020304" pitchFamily="18" charset="0"/>
              </a:rPr>
              <a:t>вдохом, </a:t>
            </a:r>
            <a:r>
              <a:rPr lang="ru-RU" dirty="0">
                <a:latin typeface="Times New Roman" panose="02020603050405020304" pitchFamily="18" charset="0"/>
                <a:cs typeface="Times New Roman" panose="02020603050405020304" pitchFamily="18" charset="0"/>
              </a:rPr>
              <a:t>выдохом вы все глубже расслабляетесь и наполняетесь свежими силами... (30 секунд). Теперь поблагодарите этот водопад света за то, что он вас так чудесно расслабил... Немного потянитесь, выпрямитесь и откройте глаза".</a:t>
            </a:r>
          </a:p>
          <a:p>
            <a:r>
              <a:rPr lang="ru-RU" dirty="0">
                <a:latin typeface="Times New Roman" panose="02020603050405020304" pitchFamily="18" charset="0"/>
                <a:cs typeface="Times New Roman" panose="02020603050405020304" pitchFamily="18" charset="0"/>
              </a:rPr>
              <a:t>После </a:t>
            </a:r>
            <a:r>
              <a:rPr lang="ru-RU" dirty="0" smtClean="0">
                <a:latin typeface="Times New Roman" panose="02020603050405020304" pitchFamily="18" charset="0"/>
                <a:cs typeface="Times New Roman" panose="02020603050405020304" pitchFamily="18" charset="0"/>
              </a:rPr>
              <a:t>этого упражнения стоит </a:t>
            </a:r>
            <a:r>
              <a:rPr lang="ru-RU" dirty="0">
                <a:latin typeface="Times New Roman" panose="02020603050405020304" pitchFamily="18" charset="0"/>
                <a:cs typeface="Times New Roman" panose="02020603050405020304" pitchFamily="18" charset="0"/>
              </a:rPr>
              <a:t>заняться чем-нибудь спокойным.</a:t>
            </a:r>
          </a:p>
          <a:p>
            <a:r>
              <a:rPr lang="ru-RU" b="1" dirty="0">
                <a:latin typeface="Times New Roman" panose="02020603050405020304" pitchFamily="18" charset="0"/>
                <a:cs typeface="Times New Roman" panose="02020603050405020304" pitchFamily="18" charset="0"/>
              </a:rPr>
              <a:t>Индивидуальное общение с учащимися.</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Общение с </a:t>
            </a:r>
            <a:r>
              <a:rPr lang="ru-RU" b="1" dirty="0" smtClean="0">
                <a:latin typeface="Times New Roman" panose="02020603050405020304" pitchFamily="18" charset="0"/>
                <a:cs typeface="Times New Roman" panose="02020603050405020304" pitchFamily="18" charset="0"/>
              </a:rPr>
              <a:t>родителями.</a:t>
            </a:r>
            <a:endParaRPr lang="ru-RU" dirty="0">
              <a:latin typeface="Times New Roman" panose="02020603050405020304" pitchFamily="18" charset="0"/>
              <a:cs typeface="Times New Roman" panose="02020603050405020304" pitchFamily="18" charset="0"/>
            </a:endParaRPr>
          </a:p>
          <a:p>
            <a:pPr algn="ct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4111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78038"/>
            <a:ext cx="12191999" cy="6771084"/>
          </a:xfrm>
          <a:prstGeom prst="rect">
            <a:avLst/>
          </a:prstGeom>
        </p:spPr>
        <p:txBody>
          <a:bodyPr wrap="square">
            <a:spAutoFit/>
          </a:bodyPr>
          <a:lstStyle/>
          <a:p>
            <a:pPr algn="ctr"/>
            <a:r>
              <a:rPr lang="ru-RU" sz="1600" b="1" dirty="0">
                <a:latin typeface="Times New Roman" panose="02020603050405020304" pitchFamily="18" charset="0"/>
                <a:cs typeface="Times New Roman" panose="02020603050405020304" pitchFamily="18" charset="0"/>
              </a:rPr>
              <a:t>МЕТОДИЧЕСКИЕ ЗАДАЧИ ПО </a:t>
            </a:r>
            <a:r>
              <a:rPr lang="ru-RU" sz="1600" b="1" dirty="0" smtClean="0">
                <a:latin typeface="Times New Roman" panose="02020603050405020304" pitchFamily="18" charset="0"/>
                <a:cs typeface="Times New Roman" panose="02020603050405020304" pitchFamily="18" charset="0"/>
              </a:rPr>
              <a:t>МЕСЯЦАМ</a:t>
            </a:r>
          </a:p>
          <a:p>
            <a:pPr algn="ctr" fontAlgn="t"/>
            <a:r>
              <a:rPr lang="ru-RU" sz="1600" b="1" dirty="0" smtClean="0">
                <a:latin typeface="Times New Roman" panose="02020603050405020304" pitchFamily="18" charset="0"/>
                <a:cs typeface="Times New Roman" panose="02020603050405020304" pitchFamily="18" charset="0"/>
              </a:rPr>
              <a:t>(декабрь- февраль)</a:t>
            </a:r>
            <a:endParaRPr lang="ru-RU" sz="1600" b="1" dirty="0">
              <a:latin typeface="Times New Roman" panose="02020603050405020304" pitchFamily="18" charset="0"/>
              <a:cs typeface="Times New Roman" panose="02020603050405020304" pitchFamily="18" charset="0"/>
            </a:endParaRPr>
          </a:p>
          <a:p>
            <a:pPr algn="ctr"/>
            <a:endParaRPr lang="ru-RU" sz="1600" b="1"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Декабрь</a:t>
            </a:r>
          </a:p>
          <a:p>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проведение родительских </a:t>
            </a:r>
            <a:r>
              <a:rPr lang="ru-RU" sz="1600" dirty="0" smtClean="0">
                <a:latin typeface="Times New Roman" panose="02020603050405020304" pitchFamily="18" charset="0"/>
                <a:cs typeface="Times New Roman" panose="02020603050405020304" pitchFamily="18" charset="0"/>
              </a:rPr>
              <a:t>собраний;</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сплочение </a:t>
            </a:r>
            <a:r>
              <a:rPr lang="ru-RU" sz="1600" dirty="0" smtClean="0">
                <a:latin typeface="Times New Roman" panose="02020603050405020304" pitchFamily="18" charset="0"/>
                <a:cs typeface="Times New Roman" panose="02020603050405020304" pitchFamily="18" charset="0"/>
              </a:rPr>
              <a:t>команды;</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обучение простейшим методам </a:t>
            </a:r>
            <a:r>
              <a:rPr lang="ru-RU" sz="1600" dirty="0" err="1" smtClean="0">
                <a:latin typeface="Times New Roman" panose="02020603050405020304" pitchFamily="18" charset="0"/>
                <a:cs typeface="Times New Roman" panose="02020603050405020304" pitchFamily="18" charset="0"/>
              </a:rPr>
              <a:t>саморегуляции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формирование </a:t>
            </a:r>
            <a:r>
              <a:rPr lang="ru-RU" sz="1600" dirty="0">
                <a:latin typeface="Times New Roman" panose="02020603050405020304" pitchFamily="18" charset="0"/>
                <a:cs typeface="Times New Roman" panose="02020603050405020304" pitchFamily="18" charset="0"/>
              </a:rPr>
              <a:t>мотивации, развитие психических процессов (внимания, памяти, воли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просмотр мотивирующего </a:t>
            </a:r>
            <a:r>
              <a:rPr lang="ru-RU" sz="1600" dirty="0" smtClean="0">
                <a:latin typeface="Times New Roman" panose="02020603050405020304" pitchFamily="18" charset="0"/>
                <a:cs typeface="Times New Roman" panose="02020603050405020304" pitchFamily="18" charset="0"/>
              </a:rPr>
              <a:t>фильма;</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тематические беседы со </a:t>
            </a:r>
            <a:r>
              <a:rPr lang="ru-RU" sz="1600" dirty="0" smtClean="0">
                <a:latin typeface="Times New Roman" panose="02020603050405020304" pitchFamily="18" charset="0"/>
                <a:cs typeface="Times New Roman" panose="02020603050405020304" pitchFamily="18" charset="0"/>
              </a:rPr>
              <a:t>спортсменами-учащимися</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проверка дневника </a:t>
            </a:r>
            <a:r>
              <a:rPr lang="ru-RU" sz="1600" dirty="0" smtClean="0">
                <a:latin typeface="Times New Roman" panose="02020603050405020304" pitchFamily="18" charset="0"/>
                <a:cs typeface="Times New Roman" panose="02020603050405020304" pitchFamily="18" charset="0"/>
              </a:rPr>
              <a:t>спортсмена;</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проведение совместных мероприятий </a:t>
            </a:r>
            <a:r>
              <a:rPr lang="ru-RU" sz="1600" dirty="0" smtClean="0">
                <a:latin typeface="Times New Roman" panose="02020603050405020304" pitchFamily="18" charset="0"/>
                <a:cs typeface="Times New Roman" panose="02020603050405020304" pitchFamily="18" charset="0"/>
              </a:rPr>
              <a:t>тренеров-преподавателей, спортсменов-учащихся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родителей;</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участие в методическом занятии с </a:t>
            </a:r>
            <a:r>
              <a:rPr lang="ru-RU" sz="1600" dirty="0" smtClean="0">
                <a:latin typeface="Times New Roman" panose="02020603050405020304" pitchFamily="18" charset="0"/>
                <a:cs typeface="Times New Roman" panose="02020603050405020304" pitchFamily="18" charset="0"/>
              </a:rPr>
              <a:t>психологом;</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изучение </a:t>
            </a:r>
            <a:r>
              <a:rPr lang="ru-RU" sz="1600" dirty="0">
                <a:latin typeface="Times New Roman" panose="02020603050405020304" pitchFamily="18" charset="0"/>
                <a:cs typeface="Times New Roman" panose="02020603050405020304" pitchFamily="18" charset="0"/>
              </a:rPr>
              <a:t>специальной литературы о средствах и методах </a:t>
            </a:r>
            <a:r>
              <a:rPr lang="ru-RU" sz="1600" dirty="0" smtClean="0">
                <a:latin typeface="Times New Roman" panose="02020603050405020304" pitchFamily="18" charset="0"/>
                <a:cs typeface="Times New Roman" panose="02020603050405020304" pitchFamily="18" charset="0"/>
              </a:rPr>
              <a:t>воспитания.</a:t>
            </a:r>
          </a:p>
          <a:p>
            <a:pPr algn="ctr"/>
            <a:r>
              <a:rPr lang="ru-RU" sz="1600" b="1" dirty="0" smtClean="0">
                <a:latin typeface="Times New Roman" panose="02020603050405020304" pitchFamily="18" charset="0"/>
                <a:cs typeface="Times New Roman" panose="02020603050405020304" pitchFamily="18" charset="0"/>
              </a:rPr>
              <a:t>Январь</a:t>
            </a:r>
          </a:p>
          <a:p>
            <a:r>
              <a:rPr lang="ru-RU" sz="1600" dirty="0">
                <a:latin typeface="Times New Roman" panose="02020603050405020304" pitchFamily="18" charset="0"/>
                <a:cs typeface="Times New Roman" panose="02020603050405020304" pitchFamily="18" charset="0"/>
              </a:rPr>
              <a:t>- проведение родительских </a:t>
            </a:r>
            <a:r>
              <a:rPr lang="ru-RU" sz="1600" dirty="0" smtClean="0">
                <a:latin typeface="Times New Roman" panose="02020603050405020304" pitchFamily="18" charset="0"/>
                <a:cs typeface="Times New Roman" panose="02020603050405020304" pitchFamily="18" charset="0"/>
              </a:rPr>
              <a:t>собраний;</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сплочение </a:t>
            </a:r>
            <a:r>
              <a:rPr lang="ru-RU" sz="1600" dirty="0" smtClean="0">
                <a:latin typeface="Times New Roman" panose="02020603050405020304" pitchFamily="18" charset="0"/>
                <a:cs typeface="Times New Roman" panose="02020603050405020304" pitchFamily="18" charset="0"/>
              </a:rPr>
              <a:t>команды;</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обучение простейшим методам </a:t>
            </a:r>
            <a:r>
              <a:rPr lang="ru-RU" sz="1600" dirty="0" err="1" smtClean="0">
                <a:latin typeface="Times New Roman" panose="02020603050405020304" pitchFamily="18" charset="0"/>
                <a:cs typeface="Times New Roman" panose="02020603050405020304" pitchFamily="18" charset="0"/>
              </a:rPr>
              <a:t>саморегуляции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формирование </a:t>
            </a:r>
            <a:r>
              <a:rPr lang="ru-RU" sz="1600" dirty="0">
                <a:latin typeface="Times New Roman" panose="02020603050405020304" pitchFamily="18" charset="0"/>
                <a:cs typeface="Times New Roman" panose="02020603050405020304" pitchFamily="18" charset="0"/>
              </a:rPr>
              <a:t>мотивации, развитие психических процессов (внимания, памяти, воли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тематические </a:t>
            </a:r>
            <a:r>
              <a:rPr lang="ru-RU" sz="1600" dirty="0">
                <a:latin typeface="Times New Roman" panose="02020603050405020304" pitchFamily="18" charset="0"/>
                <a:cs typeface="Times New Roman" panose="02020603050405020304" pitchFamily="18" charset="0"/>
              </a:rPr>
              <a:t>беседы со </a:t>
            </a:r>
            <a:r>
              <a:rPr lang="ru-RU" sz="1600" dirty="0" smtClean="0">
                <a:latin typeface="Times New Roman" panose="02020603050405020304" pitchFamily="18" charset="0"/>
                <a:cs typeface="Times New Roman" panose="02020603050405020304" pitchFamily="18" charset="0"/>
              </a:rPr>
              <a:t>спортсменами-учащимися.</a:t>
            </a:r>
          </a:p>
          <a:p>
            <a:pPr algn="ctr"/>
            <a:r>
              <a:rPr lang="ru-RU" sz="1600" b="1" dirty="0" smtClean="0">
                <a:latin typeface="Times New Roman" panose="02020603050405020304" pitchFamily="18" charset="0"/>
                <a:cs typeface="Times New Roman" panose="02020603050405020304" pitchFamily="18" charset="0"/>
              </a:rPr>
              <a:t>Февраль</a:t>
            </a:r>
            <a:endParaRPr lang="ru-RU" sz="1600" b="1" dirty="0">
              <a:latin typeface="Times New Roman" panose="02020603050405020304" pitchFamily="18" charset="0"/>
              <a:cs typeface="Times New Roman" panose="02020603050405020304" pitchFamily="18" charset="0"/>
            </a:endParaRPr>
          </a:p>
          <a:p>
            <a:r>
              <a:rPr lang="ru-RU" dirty="0">
                <a:solidFill>
                  <a:srgbClr val="002060"/>
                </a:solidFill>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 проведение родительских </a:t>
            </a:r>
            <a:r>
              <a:rPr lang="ru-RU" sz="1600" dirty="0" smtClean="0">
                <a:latin typeface="Times New Roman" panose="02020603050405020304" pitchFamily="18" charset="0"/>
                <a:cs typeface="Times New Roman" panose="02020603050405020304" pitchFamily="18" charset="0"/>
              </a:rPr>
              <a:t>собраний;</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сплочение </a:t>
            </a:r>
            <a:r>
              <a:rPr lang="ru-RU" sz="1600" dirty="0" smtClean="0">
                <a:latin typeface="Times New Roman" panose="02020603050405020304" pitchFamily="18" charset="0"/>
                <a:cs typeface="Times New Roman" panose="02020603050405020304" pitchFamily="18" charset="0"/>
              </a:rPr>
              <a:t>команды;</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обучение простейшим методам </a:t>
            </a:r>
            <a:r>
              <a:rPr lang="ru-RU" sz="1600" dirty="0" err="1" smtClean="0">
                <a:latin typeface="Times New Roman" panose="02020603050405020304" pitchFamily="18" charset="0"/>
                <a:cs typeface="Times New Roman" panose="02020603050405020304" pitchFamily="18" charset="0"/>
              </a:rPr>
              <a:t>саморегуляции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формирование </a:t>
            </a:r>
            <a:r>
              <a:rPr lang="ru-RU" sz="1600" dirty="0">
                <a:latin typeface="Times New Roman" panose="02020603050405020304" pitchFamily="18" charset="0"/>
                <a:cs typeface="Times New Roman" panose="02020603050405020304" pitchFamily="18" charset="0"/>
              </a:rPr>
              <a:t>мотивации, развитие психических процессов (внимания, памяти, воли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тематические беседы со </a:t>
            </a:r>
            <a:r>
              <a:rPr lang="ru-RU" sz="1600" dirty="0" smtClean="0">
                <a:latin typeface="Times New Roman" panose="02020603050405020304" pitchFamily="18" charset="0"/>
                <a:cs typeface="Times New Roman" panose="02020603050405020304" pitchFamily="18" charset="0"/>
              </a:rPr>
              <a:t>спортсменами-учащимися.</a:t>
            </a: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141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12397"/>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7" name="TextBox 6">
            <a:extLst>
              <a:ext uri="{FF2B5EF4-FFF2-40B4-BE49-F238E27FC236}">
                <a16:creationId xmlns="" xmlns:a16="http://schemas.microsoft.com/office/drawing/2014/main" id="{D8CA1442-60A1-48B6-9C49-DC68F6606E83}"/>
              </a:ext>
            </a:extLst>
          </p:cNvPr>
          <p:cNvSpPr txBox="1"/>
          <p:nvPr/>
        </p:nvSpPr>
        <p:spPr>
          <a:xfrm>
            <a:off x="416855" y="647489"/>
            <a:ext cx="11358283" cy="646331"/>
          </a:xfrm>
          <a:prstGeom prst="rect">
            <a:avLst/>
          </a:prstGeom>
          <a:noFill/>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Декабрь</a:t>
            </a:r>
            <a:endParaRPr lang="ru-RU" b="1" dirty="0">
              <a:latin typeface="Times New Roman" panose="02020603050405020304" pitchFamily="18" charset="0"/>
              <a:cs typeface="Times New Roman" panose="02020603050405020304" pitchFamily="18" charset="0"/>
            </a:endParaRPr>
          </a:p>
          <a:p>
            <a:pPr algn="just"/>
            <a:endParaRPr lang="ru-RU" b="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891809130"/>
              </p:ext>
            </p:extLst>
          </p:nvPr>
        </p:nvGraphicFramePr>
        <p:xfrm>
          <a:off x="0" y="1130969"/>
          <a:ext cx="12191997" cy="5454454"/>
        </p:xfrm>
        <a:graphic>
          <a:graphicData uri="http://schemas.openxmlformats.org/drawingml/2006/table">
            <a:tbl>
              <a:tblPr firstRow="1" firstCol="1" bandRow="1">
                <a:tableStyleId>{93296810-A885-4BE3-A3E7-6D5BEEA58F35}</a:tableStyleId>
              </a:tblPr>
              <a:tblGrid>
                <a:gridCol w="1940070"/>
                <a:gridCol w="2545148"/>
                <a:gridCol w="2366808"/>
                <a:gridCol w="2892910"/>
                <a:gridCol w="2447061"/>
              </a:tblGrid>
              <a:tr h="241214">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1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2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3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4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r>
              <a:tr h="2788704">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Тренер-спортсмен</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rowSpan="2">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Индивидуальная работа со спортсменами. </a:t>
                      </a:r>
                      <a:endParaRPr lang="ru-RU" sz="1400" dirty="0" smtClean="0">
                        <a:effectLst/>
                        <a:latin typeface="Times New Roman" panose="02020603050405020304" pitchFamily="18" charset="0"/>
                        <a:cs typeface="Times New Roman" panose="02020603050405020304" pitchFamily="18" charset="0"/>
                      </a:endParaRPr>
                    </a:p>
                    <a:p>
                      <a:pPr algn="l">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Совместный </a:t>
                      </a:r>
                      <a:r>
                        <a:rPr lang="ru-RU" sz="1400" dirty="0">
                          <a:effectLst/>
                          <a:latin typeface="Times New Roman" panose="02020603050405020304" pitchFamily="18" charset="0"/>
                          <a:cs typeface="Times New Roman" panose="02020603050405020304" pitchFamily="18" charset="0"/>
                        </a:rPr>
                        <a:t>просмотр мотивирующего документального или художественного фильма и совместное обсуждение его в </a:t>
                      </a:r>
                      <a:r>
                        <a:rPr lang="ru-RU" sz="1400" dirty="0" smtClean="0">
                          <a:effectLst/>
                          <a:latin typeface="Times New Roman" panose="02020603050405020304" pitchFamily="18" charset="0"/>
                          <a:cs typeface="Times New Roman" panose="02020603050405020304" pitchFamily="18" charset="0"/>
                        </a:rPr>
                        <a:t>команде.</a:t>
                      </a:r>
                      <a:endParaRPr lang="ru-RU" sz="14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 Обучение простейшим методам саморегуляции.</a:t>
                      </a:r>
                    </a:p>
                    <a:p>
                      <a:pPr algn="l">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 </a:t>
                      </a:r>
                      <a:r>
                        <a:rPr lang="ru-RU" sz="1400" dirty="0" smtClean="0">
                          <a:effectLst/>
                          <a:latin typeface="Times New Roman" panose="02020603050405020304" pitchFamily="18" charset="0"/>
                          <a:cs typeface="Times New Roman" panose="02020603050405020304" pitchFamily="18" charset="0"/>
                        </a:rPr>
                        <a:t>Проверка </a:t>
                      </a:r>
                      <a:r>
                        <a:rPr lang="ru-RU" sz="1400" dirty="0">
                          <a:effectLst/>
                          <a:latin typeface="Times New Roman" panose="02020603050405020304" pitchFamily="18" charset="0"/>
                          <a:cs typeface="Times New Roman" panose="02020603050405020304" pitchFamily="18" charset="0"/>
                        </a:rPr>
                        <a:t>дневника 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rowSpan="3">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Проведение совместных мероприятий тренерско-преподавательского состава и спортсменами-учащимися СУСУ с </a:t>
                      </a:r>
                      <a:r>
                        <a:rPr lang="ru-RU" sz="1400" dirty="0" smtClean="0">
                          <a:effectLst/>
                          <a:latin typeface="Times New Roman" panose="02020603050405020304" pitchFamily="18" charset="0"/>
                          <a:cs typeface="Times New Roman" panose="02020603050405020304" pitchFamily="18" charset="0"/>
                        </a:rPr>
                        <a:t>родителями.</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 Обучение простейшим методам саморегуляции.</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a:t>
                      </a:r>
                    </a:p>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r>
              <a:tr h="806795">
                <a:tc>
                  <a:txBody>
                    <a:bodyPr/>
                    <a:lstStyle/>
                    <a:p>
                      <a:pPr algn="l">
                        <a:lnSpc>
                          <a:spcPct val="115000"/>
                        </a:lnSpc>
                        <a:spcAft>
                          <a:spcPts val="0"/>
                        </a:spcAft>
                      </a:pPr>
                      <a:r>
                        <a:rPr lang="ru-RU" sz="1400">
                          <a:effectLst/>
                          <a:latin typeface="Times New Roman" panose="02020603050405020304" pitchFamily="18" charset="0"/>
                          <a:cs typeface="Times New Roman" panose="02020603050405020304" pitchFamily="18" charset="0"/>
                        </a:rPr>
                        <a:t>Тренер-родитель</a:t>
                      </a:r>
                      <a:endParaRPr lang="ru-RU" sz="1400">
                        <a:effectLst/>
                        <a:latin typeface="Times New Roman" panose="02020603050405020304" pitchFamily="18" charset="0"/>
                        <a:ea typeface="Calibri"/>
                        <a:cs typeface="Times New Roman" panose="02020603050405020304" pitchFamily="18" charset="0"/>
                      </a:endParaRPr>
                    </a:p>
                  </a:txBody>
                  <a:tcPr marL="52566" marR="52566" marT="0" marB="0"/>
                </a:tc>
                <a:tc vMerge="1">
                  <a:txBody>
                    <a:bodyPr/>
                    <a:lstStyle/>
                    <a:p>
                      <a:endParaRPr lang="ru-RU"/>
                    </a:p>
                  </a:txBody>
                  <a:tcPr/>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Проведение родительского </a:t>
                      </a:r>
                      <a:r>
                        <a:rPr lang="ru-RU" sz="1400" dirty="0" smtClean="0">
                          <a:effectLst/>
                          <a:latin typeface="Times New Roman" panose="02020603050405020304" pitchFamily="18" charset="0"/>
                          <a:cs typeface="Times New Roman" panose="02020603050405020304" pitchFamily="18" charset="0"/>
                        </a:rPr>
                        <a:t>собрания.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vMerge="1">
                  <a:txBody>
                    <a:bodyPr/>
                    <a:lstStyle/>
                    <a:p>
                      <a:endParaRPr lang="ru-RU"/>
                    </a:p>
                  </a:txBody>
                  <a:tcPr/>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по взаимодействию с </a:t>
                      </a:r>
                      <a:r>
                        <a:rPr lang="ru-RU" sz="1400" dirty="0" smtClean="0">
                          <a:effectLst/>
                          <a:latin typeface="Times New Roman" panose="02020603050405020304" pitchFamily="18" charset="0"/>
                          <a:cs typeface="Times New Roman" panose="02020603050405020304" pitchFamily="18" charset="0"/>
                        </a:rPr>
                        <a:t>родителями.</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r>
              <a:tr h="605097">
                <a:tc>
                  <a:txBody>
                    <a:bodyPr/>
                    <a:lstStyle/>
                    <a:p>
                      <a:pPr algn="l">
                        <a:lnSpc>
                          <a:spcPct val="115000"/>
                        </a:lnSpc>
                        <a:spcAft>
                          <a:spcPts val="0"/>
                        </a:spcAft>
                      </a:pPr>
                      <a:r>
                        <a:rPr lang="ru-RU" sz="1400">
                          <a:effectLst/>
                          <a:latin typeface="Times New Roman" panose="02020603050405020304" pitchFamily="18" charset="0"/>
                          <a:cs typeface="Times New Roman" panose="02020603050405020304" pitchFamily="18" charset="0"/>
                        </a:rPr>
                        <a:t>Родитель спортсмен</a:t>
                      </a:r>
                      <a:endParaRPr lang="ru-RU" sz="140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спортсменом-учащимся.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спортсменом-учащимся.</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vMerge="1">
                  <a:txBody>
                    <a:bodyPr/>
                    <a:lstStyle/>
                    <a:p>
                      <a:endParaRPr lang="ru-RU"/>
                    </a:p>
                  </a:txBody>
                  <a:tcPr/>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Просмотр матчей КХЛ, </a:t>
                      </a:r>
                      <a:r>
                        <a:rPr lang="ru-RU" sz="1400" dirty="0" smtClean="0">
                          <a:effectLst/>
                          <a:latin typeface="Times New Roman" panose="02020603050405020304" pitchFamily="18" charset="0"/>
                          <a:cs typeface="Times New Roman" panose="02020603050405020304" pitchFamily="18" charset="0"/>
                        </a:rPr>
                        <a:t>НХЛ.</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r>
              <a:tr h="1008494">
                <a:tc>
                  <a:txBody>
                    <a:bodyPr/>
                    <a:lstStyle/>
                    <a:p>
                      <a:pPr algn="l">
                        <a:lnSpc>
                          <a:spcPct val="115000"/>
                        </a:lnSpc>
                        <a:spcAft>
                          <a:spcPts val="0"/>
                        </a:spcAft>
                      </a:pPr>
                      <a:r>
                        <a:rPr lang="ru-RU" sz="1400">
                          <a:effectLst/>
                          <a:latin typeface="Times New Roman" panose="02020603050405020304" pitchFamily="18" charset="0"/>
                          <a:cs typeface="Times New Roman" panose="02020603050405020304" pitchFamily="18" charset="0"/>
                        </a:rPr>
                        <a:t>Тренер-психолог</a:t>
                      </a:r>
                      <a:endParaRPr lang="ru-RU" sz="140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c>
                  <a:txBody>
                    <a:bodyPr/>
                    <a:lstStyle/>
                    <a:p>
                      <a:pPr algn="l">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52566" marR="52566" marT="0" marB="0"/>
                </a:tc>
              </a:tr>
            </a:tbl>
          </a:graphicData>
        </a:graphic>
      </p:graphicFrame>
    </p:spTree>
    <p:extLst>
      <p:ext uri="{BB962C8B-B14F-4D97-AF65-F5344CB8AC3E}">
        <p14:creationId xmlns:p14="http://schemas.microsoft.com/office/powerpoint/2010/main" val="39593366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12397"/>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7" name="TextBox 6">
            <a:extLst>
              <a:ext uri="{FF2B5EF4-FFF2-40B4-BE49-F238E27FC236}">
                <a16:creationId xmlns="" xmlns:a16="http://schemas.microsoft.com/office/drawing/2014/main" id="{D8CA1442-60A1-48B6-9C49-DC68F6606E83}"/>
              </a:ext>
            </a:extLst>
          </p:cNvPr>
          <p:cNvSpPr txBox="1"/>
          <p:nvPr/>
        </p:nvSpPr>
        <p:spPr>
          <a:xfrm>
            <a:off x="-2" y="1080626"/>
            <a:ext cx="12191999" cy="4524315"/>
          </a:xfrm>
          <a:prstGeom prst="rect">
            <a:avLst/>
          </a:prstGeom>
          <a:noFill/>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1-я </a:t>
            </a:r>
            <a:r>
              <a:rPr lang="ru-RU" b="1" dirty="0">
                <a:latin typeface="Times New Roman" panose="02020603050405020304" pitchFamily="18" charset="0"/>
                <a:cs typeface="Times New Roman" panose="02020603050405020304" pitchFamily="18" charset="0"/>
              </a:rPr>
              <a:t>неделя</a:t>
            </a:r>
          </a:p>
          <a:p>
            <a:pPr algn="just"/>
            <a:endParaRPr lang="ru-RU" b="1"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Сплочение команды</a:t>
            </a:r>
          </a:p>
          <a:p>
            <a:pPr algn="just"/>
            <a:endParaRPr lang="ru-RU" b="1" dirty="0">
              <a:latin typeface="Times New Roman" panose="02020603050405020304" pitchFamily="18" charset="0"/>
              <a:cs typeface="Times New Roman" panose="02020603050405020304" pitchFamily="18" charset="0"/>
            </a:endParaRPr>
          </a:p>
          <a:p>
            <a:pPr lvl="0"/>
            <a:r>
              <a:rPr lang="ru-RU" b="1" dirty="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Картошка»</a:t>
            </a:r>
          </a:p>
          <a:p>
            <a:pPr lvl="0"/>
            <a:r>
              <a:rPr lang="ru-RU" dirty="0" smtClean="0">
                <a:latin typeface="Times New Roman" panose="02020603050405020304" pitchFamily="18" charset="0"/>
                <a:cs typeface="Times New Roman" panose="02020603050405020304" pitchFamily="18" charset="0"/>
              </a:rPr>
              <a:t>Время проведения 5-10 минут. Выполняется вне льда. Участвует вся команда.</a:t>
            </a:r>
            <a:endParaRPr lang="ru-RU" dirty="0">
              <a:latin typeface="Times New Roman" panose="02020603050405020304" pitchFamily="18" charset="0"/>
              <a:cs typeface="Times New Roman" panose="02020603050405020304" pitchFamily="18" charset="0"/>
            </a:endParaRPr>
          </a:p>
          <a:p>
            <a:pPr lvl="0" algn="just"/>
            <a:r>
              <a:rPr lang="ru-RU" dirty="0">
                <a:latin typeface="Times New Roman" panose="02020603050405020304" pitchFamily="18" charset="0"/>
                <a:cs typeface="Times New Roman" panose="02020603050405020304" pitchFamily="18" charset="0"/>
              </a:rPr>
              <a:t>Играющие: все присутствующие. Суть игры: Выбирается один «фермер», а все остальные участники – «картофелины». Вся «картошка» собирается в кучу, крепко держась друг за друга. Задача «фермера» - «выкопать» (выдернуть) весь «урожай», а «картофелинам» нужно не отдавать собратьев в руки «фермера». Как только кого-нибудь из «картофелин» выдёргивают, он тоже становится «фермером» и помогает первому «фермеру». </a:t>
            </a:r>
            <a:endParaRPr lang="ru-RU" dirty="0" smtClean="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Игра </a:t>
            </a:r>
            <a:r>
              <a:rPr lang="ru-RU" dirty="0">
                <a:latin typeface="Times New Roman" panose="02020603050405020304" pitchFamily="18" charset="0"/>
                <a:cs typeface="Times New Roman" panose="02020603050405020304" pitchFamily="18" charset="0"/>
              </a:rPr>
              <a:t>заканчивается, как только «выкапывается» весь «урожай». </a:t>
            </a:r>
            <a:endParaRPr lang="ru-RU" dirty="0" smtClean="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Игра </a:t>
            </a:r>
            <a:r>
              <a:rPr lang="ru-RU" dirty="0">
                <a:latin typeface="Times New Roman" panose="02020603050405020304" pitchFamily="18" charset="0"/>
                <a:cs typeface="Times New Roman" panose="02020603050405020304" pitchFamily="18" charset="0"/>
              </a:rPr>
              <a:t>учит: правилам взаимоотношений </a:t>
            </a:r>
            <a:r>
              <a:rPr lang="ru-RU" dirty="0" smtClean="0">
                <a:latin typeface="Times New Roman" panose="02020603050405020304" pitchFamily="18" charset="0"/>
                <a:cs typeface="Times New Roman" panose="02020603050405020304" pitchFamily="18" charset="0"/>
              </a:rPr>
              <a:t>в коллективе, </a:t>
            </a:r>
            <a:r>
              <a:rPr lang="ru-RU" dirty="0">
                <a:latin typeface="Times New Roman" panose="02020603050405020304" pitchFamily="18" charset="0"/>
                <a:cs typeface="Times New Roman" panose="02020603050405020304" pitchFamily="18" charset="0"/>
              </a:rPr>
              <a:t>замечать эмоциональное состояние других </a:t>
            </a:r>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в соответствии с ним строить общение, контролировать свои эмоции, чувства и проступки</a:t>
            </a:r>
            <a:r>
              <a:rPr lang="ru-RU" dirty="0" smtClean="0">
                <a:latin typeface="Times New Roman" panose="02020603050405020304" pitchFamily="18" charset="0"/>
                <a:cs typeface="Times New Roman" panose="02020603050405020304" pitchFamily="18" charset="0"/>
              </a:rPr>
              <a:t>.</a:t>
            </a:r>
          </a:p>
          <a:p>
            <a:pPr lvl="0"/>
            <a:endParaRPr lang="ru-RU" dirty="0">
              <a:latin typeface="Times New Roman" panose="02020603050405020304" pitchFamily="18" charset="0"/>
              <a:cs typeface="Times New Roman" panose="02020603050405020304" pitchFamily="18" charset="0"/>
            </a:endParaRPr>
          </a:p>
          <a:p>
            <a:pPr lvl="0"/>
            <a:r>
              <a:rPr lang="ru-RU" b="1" dirty="0" smtClean="0">
                <a:latin typeface="Times New Roman" panose="02020603050405020304" pitchFamily="18" charset="0"/>
                <a:cs typeface="Times New Roman" panose="02020603050405020304" pitchFamily="18" charset="0"/>
              </a:rPr>
              <a:t>Совместный просмотр мотивирующего фильма</a:t>
            </a:r>
            <a:r>
              <a:rPr lang="ru-RU" dirty="0" smtClean="0">
                <a:latin typeface="Times New Roman" panose="02020603050405020304" pitchFamily="18" charset="0"/>
                <a:cs typeface="Times New Roman" panose="02020603050405020304" pitchFamily="18" charset="0"/>
              </a:rPr>
              <a:t> (например, «Король Ричард», «Кунг-фу панда» и др.).</a:t>
            </a:r>
            <a:endParaRPr lang="ru-RU" dirty="0">
              <a:latin typeface="Times New Roman" panose="02020603050405020304" pitchFamily="18" charset="0"/>
              <a:cs typeface="Times New Roman" panose="02020603050405020304" pitchFamily="18" charset="0"/>
            </a:endParaRPr>
          </a:p>
          <a:p>
            <a:pPr algn="just"/>
            <a:endParaRPr lang="ru-RU"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270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9600" y="1041160"/>
            <a:ext cx="10972800" cy="5171382"/>
          </a:xfrm>
        </p:spPr>
        <p:txBody>
          <a:bodyPr>
            <a:normAutofit/>
          </a:bodyPr>
          <a:lstStyle/>
          <a:p>
            <a:pPr marL="0" indent="0" algn="ctr">
              <a:buNone/>
            </a:pPr>
            <a:endParaRPr lang="ru-RU" sz="1800" b="1" dirty="0">
              <a:latin typeface="Times New Roman" panose="02020603050405020304" pitchFamily="18" charset="0"/>
              <a:cs typeface="Times New Roman" panose="02020603050405020304" pitchFamily="18" charset="0"/>
            </a:endParaRPr>
          </a:p>
          <a:p>
            <a:pPr marL="0" indent="0" algn="ctr">
              <a:buNone/>
            </a:pPr>
            <a:r>
              <a:rPr lang="ru-RU" sz="1800" b="1" dirty="0" smtClean="0">
                <a:latin typeface="Times New Roman" panose="02020603050405020304" pitchFamily="18" charset="0"/>
                <a:cs typeface="Times New Roman" panose="02020603050405020304" pitchFamily="18" charset="0"/>
              </a:rPr>
              <a:t>1-я </a:t>
            </a:r>
            <a:r>
              <a:rPr lang="ru-RU" sz="1800" b="1" dirty="0">
                <a:latin typeface="Times New Roman" panose="02020603050405020304" pitchFamily="18" charset="0"/>
                <a:cs typeface="Times New Roman" panose="02020603050405020304" pitchFamily="18" charset="0"/>
              </a:rPr>
              <a:t>неделя</a:t>
            </a:r>
          </a:p>
          <a:p>
            <a:pPr marL="0" indent="0" algn="ctr">
              <a:buNone/>
            </a:pPr>
            <a:endParaRPr lang="ru-RU" sz="1800"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ru-RU" sz="1800" b="1" dirty="0">
                <a:latin typeface="Times New Roman" panose="02020603050405020304" pitchFamily="18" charset="0"/>
                <a:cs typeface="Times New Roman" panose="02020603050405020304" pitchFamily="18" charset="0"/>
              </a:rPr>
              <a:t>Сплочение </a:t>
            </a:r>
            <a:r>
              <a:rPr lang="ru-RU" sz="1800" b="1" dirty="0" smtClean="0">
                <a:latin typeface="Times New Roman" panose="02020603050405020304" pitchFamily="18" charset="0"/>
                <a:cs typeface="Times New Roman" panose="02020603050405020304" pitchFamily="18" charset="0"/>
              </a:rPr>
              <a:t>коллектива</a:t>
            </a:r>
            <a:endParaRPr lang="ru-RU" sz="1800" dirty="0">
              <a:latin typeface="Times New Roman" panose="02020603050405020304" pitchFamily="18" charset="0"/>
              <a:cs typeface="Times New Roman" panose="02020603050405020304" pitchFamily="18" charset="0"/>
            </a:endParaRPr>
          </a:p>
          <a:p>
            <a:pPr algn="ctr"/>
            <a:endParaRPr lang="ru-RU" sz="1800" u="sng" dirty="0" smtClean="0">
              <a:latin typeface="Times New Roman" panose="02020603050405020304" pitchFamily="18" charset="0"/>
              <a:cs typeface="Times New Roman" panose="02020603050405020304" pitchFamily="18" charset="0"/>
            </a:endParaRPr>
          </a:p>
          <a:p>
            <a:pPr marL="0" indent="0" algn="ctr">
              <a:buNone/>
            </a:pPr>
            <a:r>
              <a:rPr lang="ru-RU" sz="1800" dirty="0" smtClean="0">
                <a:latin typeface="Times New Roman" panose="02020603050405020304" pitchFamily="18" charset="0"/>
                <a:cs typeface="Times New Roman" panose="02020603050405020304" pitchFamily="18" charset="0"/>
              </a:rPr>
              <a:t>Упражнение </a:t>
            </a:r>
            <a:r>
              <a:rPr lang="ru-RU" sz="1800" dirty="0">
                <a:latin typeface="Times New Roman" panose="02020603050405020304" pitchFamily="18" charset="0"/>
                <a:cs typeface="Times New Roman" panose="02020603050405020304" pitchFamily="18" charset="0"/>
              </a:rPr>
              <a:t>«Рукопожатие по кругу</a:t>
            </a:r>
            <a:r>
              <a:rPr lang="ru-RU" sz="1800" dirty="0" smtClean="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a:p>
            <a:pPr marL="0" indent="0" algn="ctr">
              <a:buNone/>
            </a:pPr>
            <a:r>
              <a:rPr lang="ru-RU" sz="1800" dirty="0">
                <a:latin typeface="Times New Roman" panose="02020603050405020304" pitchFamily="18" charset="0"/>
                <a:cs typeface="Times New Roman" panose="02020603050405020304" pitchFamily="18" charset="0"/>
              </a:rPr>
              <a:t>Дети пожимают руки друг </a:t>
            </a:r>
            <a:r>
              <a:rPr lang="ru-RU" sz="1800" dirty="0" smtClean="0">
                <a:latin typeface="Times New Roman" panose="02020603050405020304" pitchFamily="18" charset="0"/>
                <a:cs typeface="Times New Roman" panose="02020603050405020304" pitchFamily="18" charset="0"/>
              </a:rPr>
              <a:t>другу.</a:t>
            </a:r>
            <a:endParaRPr lang="ru-RU" sz="1800" dirty="0">
              <a:latin typeface="Times New Roman" panose="02020603050405020304" pitchFamily="18" charset="0"/>
              <a:cs typeface="Times New Roman" panose="02020603050405020304" pitchFamily="18" charset="0"/>
            </a:endParaRPr>
          </a:p>
          <a:p>
            <a:pPr marL="0" indent="0" algn="ctr">
              <a:buNone/>
            </a:pPr>
            <a:r>
              <a:rPr lang="ru-RU" sz="1800" dirty="0">
                <a:latin typeface="Times New Roman" panose="02020603050405020304" pitchFamily="18" charset="0"/>
                <a:cs typeface="Times New Roman" panose="02020603050405020304" pitchFamily="18" charset="0"/>
              </a:rPr>
              <a:t>Цель: повышение сплоченности </a:t>
            </a:r>
            <a:r>
              <a:rPr lang="ru-RU" sz="1800" dirty="0" smtClean="0">
                <a:latin typeface="Times New Roman" panose="02020603050405020304" pitchFamily="18" charset="0"/>
                <a:cs typeface="Times New Roman" panose="02020603050405020304" pitchFamily="18" charset="0"/>
              </a:rPr>
              <a:t>команды, </a:t>
            </a:r>
            <a:r>
              <a:rPr lang="ru-RU" sz="1800" dirty="0">
                <a:latin typeface="Times New Roman" panose="02020603050405020304" pitchFamily="18" charset="0"/>
                <a:cs typeface="Times New Roman" panose="02020603050405020304" pitchFamily="18" charset="0"/>
              </a:rPr>
              <a:t>развитие коммуникативных </a:t>
            </a:r>
            <a:r>
              <a:rPr lang="ru-RU" sz="1800" dirty="0" smtClean="0">
                <a:latin typeface="Times New Roman" panose="02020603050405020304" pitchFamily="18" charset="0"/>
                <a:cs typeface="Times New Roman" panose="02020603050405020304" pitchFamily="18" charset="0"/>
              </a:rPr>
              <a:t>навыков.</a:t>
            </a:r>
            <a:endParaRPr lang="ru-RU" sz="18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 xmlns:a16="http://schemas.microsoft.com/office/drawing/2014/main" id="{A962A285-0E42-44E4-8515-1370360FB0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Tree>
    <p:extLst>
      <p:ext uri="{BB962C8B-B14F-4D97-AF65-F5344CB8AC3E}">
        <p14:creationId xmlns:p14="http://schemas.microsoft.com/office/powerpoint/2010/main" val="10372664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 y="2388"/>
            <a:ext cx="12191998" cy="5324535"/>
          </a:xfrm>
          <a:prstGeom prst="rect">
            <a:avLst/>
          </a:prstGeom>
        </p:spPr>
        <p:txBody>
          <a:bodyPr wrap="square">
            <a:spAutoFit/>
          </a:bodyPr>
          <a:lstStyle/>
          <a:p>
            <a:pPr algn="ctr"/>
            <a:endParaRPr lang="ru-RU" sz="1600" dirty="0" smtClean="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pPr algn="ctr"/>
            <a:endParaRPr lang="ru-RU" b="1" dirty="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2-я </a:t>
            </a:r>
            <a:r>
              <a:rPr lang="ru-RU" b="1" dirty="0">
                <a:latin typeface="Times New Roman" panose="02020603050405020304" pitchFamily="18" charset="0"/>
                <a:cs typeface="Times New Roman" panose="02020603050405020304" pitchFamily="18" charset="0"/>
              </a:rPr>
              <a:t>неделя</a:t>
            </a:r>
            <a:endParaRPr lang="ru-RU" dirty="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Проведение </a:t>
            </a:r>
            <a:r>
              <a:rPr lang="ru-RU" b="1" dirty="0">
                <a:latin typeface="Times New Roman" panose="02020603050405020304" pitchFamily="18" charset="0"/>
                <a:cs typeface="Times New Roman" panose="02020603050405020304" pitchFamily="18" charset="0"/>
              </a:rPr>
              <a:t>родительского собрания</a:t>
            </a:r>
            <a:r>
              <a:rPr lang="ru-RU" b="1"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сообщение </a:t>
            </a:r>
            <a:r>
              <a:rPr lang="ru-RU" dirty="0">
                <a:latin typeface="Times New Roman" panose="02020603050405020304" pitchFamily="18" charset="0"/>
                <a:cs typeface="Times New Roman" panose="02020603050405020304" pitchFamily="18" charset="0"/>
              </a:rPr>
              <a:t>итогов учебно-тренировочных занятий за прошедший </a:t>
            </a:r>
            <a:r>
              <a:rPr lang="ru-RU" dirty="0" smtClean="0">
                <a:latin typeface="Times New Roman" panose="02020603050405020304" pitchFamily="18" charset="0"/>
                <a:cs typeface="Times New Roman" panose="02020603050405020304" pitchFamily="18" charset="0"/>
              </a:rPr>
              <a:t>месяц;</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определение проблемных вопросов на учебно-тренировочных </a:t>
            </a:r>
            <a:r>
              <a:rPr lang="ru-RU" dirty="0" smtClean="0">
                <a:latin typeface="Times New Roman" panose="02020603050405020304" pitchFamily="18" charset="0"/>
                <a:cs typeface="Times New Roman" panose="02020603050405020304" pitchFamily="18" charset="0"/>
              </a:rPr>
              <a:t>занятиях, </a:t>
            </a:r>
            <a:r>
              <a:rPr lang="ru-RU" dirty="0">
                <a:latin typeface="Times New Roman" panose="02020603050405020304" pitchFamily="18" charset="0"/>
                <a:cs typeface="Times New Roman" panose="02020603050405020304" pitchFamily="18" charset="0"/>
              </a:rPr>
              <a:t>их совместный поиск или предложения по </a:t>
            </a:r>
            <a:r>
              <a:rPr lang="ru-RU" dirty="0" smtClean="0">
                <a:latin typeface="Times New Roman" panose="02020603050405020304" pitchFamily="18" charset="0"/>
                <a:cs typeface="Times New Roman" panose="02020603050405020304" pitchFamily="18" charset="0"/>
              </a:rPr>
              <a:t>поиску;</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выделение </a:t>
            </a:r>
            <a:r>
              <a:rPr lang="ru-RU" dirty="0">
                <a:latin typeface="Times New Roman" panose="02020603050405020304" pitchFamily="18" charset="0"/>
                <a:cs typeface="Times New Roman" panose="02020603050405020304" pitchFamily="18" charset="0"/>
              </a:rPr>
              <a:t>успешных результатов на </a:t>
            </a:r>
            <a:r>
              <a:rPr lang="ru-RU" dirty="0" smtClean="0">
                <a:latin typeface="Times New Roman" panose="02020603050405020304" pitchFamily="18" charset="0"/>
                <a:cs typeface="Times New Roman" panose="02020603050405020304" pitchFamily="18" charset="0"/>
              </a:rPr>
              <a:t>учебно-тренировочных занятиях;</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совместное </a:t>
            </a:r>
            <a:r>
              <a:rPr lang="ru-RU" dirty="0">
                <a:latin typeface="Times New Roman" panose="02020603050405020304" pitchFamily="18" charset="0"/>
                <a:cs typeface="Times New Roman" panose="02020603050405020304" pitchFamily="18" charset="0"/>
              </a:rPr>
              <a:t>планирование проведения </a:t>
            </a:r>
            <a:r>
              <a:rPr lang="ru-RU" dirty="0" smtClean="0">
                <a:latin typeface="Times New Roman" panose="02020603050405020304" pitchFamily="18" charset="0"/>
                <a:cs typeface="Times New Roman" panose="02020603050405020304" pitchFamily="18" charset="0"/>
              </a:rPr>
              <a:t>мероприятий;</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привлечение родителей, чтобы они помогали </a:t>
            </a:r>
            <a:r>
              <a:rPr lang="ru-RU" dirty="0" smtClean="0">
                <a:latin typeface="Times New Roman" panose="02020603050405020304" pitchFamily="18" charset="0"/>
                <a:cs typeface="Times New Roman" panose="02020603050405020304" pitchFamily="18" charset="0"/>
              </a:rPr>
              <a:t>тренеру-преподавателю, </a:t>
            </a:r>
            <a:r>
              <a:rPr lang="ru-RU" dirty="0">
                <a:latin typeface="Times New Roman" panose="02020603050405020304" pitchFamily="18" charset="0"/>
                <a:cs typeface="Times New Roman" panose="02020603050405020304" pitchFamily="18" charset="0"/>
              </a:rPr>
              <a:t>чтобы </a:t>
            </a:r>
            <a:r>
              <a:rPr lang="ru-RU" dirty="0" smtClean="0">
                <a:latin typeface="Times New Roman" panose="02020603050405020304" pitchFamily="18" charset="0"/>
                <a:cs typeface="Times New Roman" panose="02020603050405020304" pitchFamily="18" charset="0"/>
              </a:rPr>
              <a:t>родители </a:t>
            </a:r>
            <a:r>
              <a:rPr lang="ru-RU" dirty="0">
                <a:latin typeface="Times New Roman" panose="02020603050405020304" pitchFamily="18" charset="0"/>
                <a:cs typeface="Times New Roman" panose="02020603050405020304" pitchFamily="18" charset="0"/>
              </a:rPr>
              <a:t>выполняли упражнения на развитие психических процессов вместе </a:t>
            </a:r>
            <a:r>
              <a:rPr lang="ru-RU" dirty="0" smtClean="0">
                <a:latin typeface="Times New Roman" panose="02020603050405020304" pitchFamily="18" charset="0"/>
                <a:cs typeface="Times New Roman" panose="02020603050405020304" pitchFamily="18" charset="0"/>
              </a:rPr>
              <a:t>со спортсменом-учащимся, </a:t>
            </a:r>
            <a:r>
              <a:rPr lang="ru-RU" dirty="0">
                <a:latin typeface="Times New Roman" panose="02020603050405020304" pitchFamily="18" charset="0"/>
                <a:cs typeface="Times New Roman" panose="02020603050405020304" pitchFamily="18" charset="0"/>
              </a:rPr>
              <a:t>контролировали ведение дневника </a:t>
            </a:r>
            <a:r>
              <a:rPr lang="ru-RU" dirty="0" smtClean="0">
                <a:latin typeface="Times New Roman" panose="02020603050405020304" pitchFamily="18" charset="0"/>
                <a:cs typeface="Times New Roman" panose="02020603050405020304" pitchFamily="18" charset="0"/>
              </a:rPr>
              <a:t>спортсмена;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выделение пяти лучших учащихся месяца по результатам учебно-тренировочного занятия </a:t>
            </a: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dream </a:t>
            </a:r>
            <a:r>
              <a:rPr lang="en-US" dirty="0">
                <a:latin typeface="Times New Roman" panose="02020603050405020304" pitchFamily="18" charset="0"/>
                <a:cs typeface="Times New Roman" panose="02020603050405020304" pitchFamily="18" charset="0"/>
              </a:rPr>
              <a:t>team</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сообщение </a:t>
            </a:r>
            <a:r>
              <a:rPr lang="ru-RU" dirty="0">
                <a:latin typeface="Times New Roman" panose="02020603050405020304" pitchFamily="18" charset="0"/>
                <a:cs typeface="Times New Roman" panose="02020603050405020304" pitchFamily="18" charset="0"/>
              </a:rPr>
              <a:t>планов на следующий </a:t>
            </a:r>
            <a:r>
              <a:rPr lang="ru-RU" dirty="0" smtClean="0">
                <a:latin typeface="Times New Roman" panose="02020603050405020304" pitchFamily="18" charset="0"/>
                <a:cs typeface="Times New Roman" panose="02020603050405020304" pitchFamily="18" charset="0"/>
              </a:rPr>
              <a:t>месяц.</a:t>
            </a:r>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3646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D0EBFE1E-DF5F-47A0-A76A-20B9FFB39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94760"/>
          </a:xfrm>
          <a:prstGeom prst="rect">
            <a:avLst/>
          </a:prstGeom>
        </p:spPr>
      </p:pic>
      <p:pic>
        <p:nvPicPr>
          <p:cNvPr id="10" name="Рисунок 9">
            <a:extLst>
              <a:ext uri="{FF2B5EF4-FFF2-40B4-BE49-F238E27FC236}">
                <a16:creationId xmlns:a16="http://schemas.microsoft.com/office/drawing/2014/main" xmlns="" id="{15F04D5E-D3E7-42B2-AD58-709AFCCB4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11" name="TextBox 10">
            <a:extLst>
              <a:ext uri="{FF2B5EF4-FFF2-40B4-BE49-F238E27FC236}">
                <a16:creationId xmlns:a16="http://schemas.microsoft.com/office/drawing/2014/main" xmlns="" id="{67693143-C874-4FAE-A0D5-6788AE7353FA}"/>
              </a:ext>
            </a:extLst>
          </p:cNvPr>
          <p:cNvSpPr txBox="1"/>
          <p:nvPr/>
        </p:nvSpPr>
        <p:spPr>
          <a:xfrm>
            <a:off x="1" y="189816"/>
            <a:ext cx="12192000" cy="6740307"/>
          </a:xfrm>
          <a:prstGeom prst="rect">
            <a:avLst/>
          </a:prstGeom>
          <a:noFill/>
        </p:spPr>
        <p:txBody>
          <a:bodyPr wrap="square">
            <a:spAutoFit/>
          </a:bodyPr>
          <a:lstStyle/>
          <a:p>
            <a:pPr algn="ctr"/>
            <a:endParaRPr lang="ru-RU" b="1" dirty="0" smtClean="0">
              <a:latin typeface="Times New Roman" panose="02020603050405020304" pitchFamily="18" charset="0"/>
              <a:cs typeface="Times New Roman" panose="02020603050405020304" pitchFamily="18" charset="0"/>
            </a:endParaRPr>
          </a:p>
          <a:p>
            <a:pPr algn="ctr"/>
            <a:endParaRPr lang="ru-RU" b="1"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Сплочение команды</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p>
          <a:p>
            <a:pPr lvl="0"/>
            <a:r>
              <a:rPr lang="ru-RU" b="1" dirty="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Поиграем?»</a:t>
            </a:r>
          </a:p>
          <a:p>
            <a:pPr lvl="0"/>
            <a:r>
              <a:rPr lang="ru-RU" dirty="0" smtClean="0">
                <a:latin typeface="Times New Roman" panose="02020603050405020304" pitchFamily="18" charset="0"/>
                <a:cs typeface="Times New Roman" panose="02020603050405020304" pitchFamily="18" charset="0"/>
              </a:rPr>
              <a:t>Время выполнения 5-10 минут. </a:t>
            </a:r>
          </a:p>
          <a:p>
            <a:pPr lvl="0"/>
            <a:r>
              <a:rPr lang="ru-RU" dirty="0" smtClean="0">
                <a:latin typeface="Times New Roman" panose="02020603050405020304" pitchFamily="18" charset="0"/>
                <a:cs typeface="Times New Roman" panose="02020603050405020304" pitchFamily="18" charset="0"/>
              </a:rPr>
              <a:t>Проводится как на льду, так и вне льда. </a:t>
            </a:r>
          </a:p>
          <a:p>
            <a:pPr lvl="0"/>
            <a:r>
              <a:rPr lang="ru-RU" dirty="0" smtClean="0">
                <a:latin typeface="Times New Roman" panose="02020603050405020304" pitchFamily="18" charset="0"/>
                <a:cs typeface="Times New Roman" panose="02020603050405020304" pitchFamily="18" charset="0"/>
              </a:rPr>
              <a:t>Участвует вся команда.</a:t>
            </a:r>
            <a:endParaRPr lang="ru-RU" dirty="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Суть </a:t>
            </a:r>
            <a:r>
              <a:rPr lang="ru-RU" dirty="0">
                <a:latin typeface="Times New Roman" panose="02020603050405020304" pitchFamily="18" charset="0"/>
                <a:cs typeface="Times New Roman" panose="02020603050405020304" pitchFamily="18" charset="0"/>
              </a:rPr>
              <a:t>игры: </a:t>
            </a:r>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предлагает самые разнообразные задания: </a:t>
            </a:r>
            <a:endParaRPr lang="ru-RU" dirty="0" smtClean="0">
              <a:latin typeface="Times New Roman" panose="02020603050405020304" pitchFamily="18" charset="0"/>
              <a:cs typeface="Times New Roman" panose="02020603050405020304" pitchFamily="18" charset="0"/>
            </a:endParaRPr>
          </a:p>
          <a:p>
            <a:pPr marL="285750" lvl="0" indent="-285750">
              <a:buFontTx/>
              <a:buChar char="-"/>
            </a:pPr>
            <a:r>
              <a:rPr lang="ru-RU" dirty="0" smtClean="0">
                <a:latin typeface="Times New Roman" panose="02020603050405020304" pitchFamily="18" charset="0"/>
                <a:cs typeface="Times New Roman" panose="02020603050405020304" pitchFamily="18" charset="0"/>
              </a:rPr>
              <a:t>построиться </a:t>
            </a:r>
            <a:r>
              <a:rPr lang="ru-RU" dirty="0">
                <a:latin typeface="Times New Roman" panose="02020603050405020304" pitchFamily="18" charset="0"/>
                <a:cs typeface="Times New Roman" panose="02020603050405020304" pitchFamily="18" charset="0"/>
              </a:rPr>
              <a:t>в ряд в соответствии с алфавитом по первой букве имени; </a:t>
            </a:r>
            <a:endParaRPr lang="ru-RU" dirty="0" smtClean="0">
              <a:latin typeface="Times New Roman" panose="02020603050405020304" pitchFamily="18" charset="0"/>
              <a:cs typeface="Times New Roman" panose="02020603050405020304" pitchFamily="18" charset="0"/>
            </a:endParaRPr>
          </a:p>
          <a:p>
            <a:pPr marL="285750" lvl="0" indent="-285750">
              <a:buFontTx/>
              <a:buChar char="-"/>
            </a:pPr>
            <a:r>
              <a:rPr lang="ru-RU" dirty="0" smtClean="0">
                <a:latin typeface="Times New Roman" panose="02020603050405020304" pitchFamily="18" charset="0"/>
                <a:cs typeface="Times New Roman" panose="02020603050405020304" pitchFamily="18" charset="0"/>
              </a:rPr>
              <a:t>построиться </a:t>
            </a:r>
            <a:r>
              <a:rPr lang="ru-RU" dirty="0">
                <a:latin typeface="Times New Roman" panose="02020603050405020304" pitchFamily="18" charset="0"/>
                <a:cs typeface="Times New Roman" panose="02020603050405020304" pitchFamily="18" charset="0"/>
              </a:rPr>
              <a:t>в ряд в соответствии с алфавитом по последней букве имени (фамилии, по второй букве и </a:t>
            </a:r>
            <a:r>
              <a:rPr lang="ru-RU" dirty="0" smtClean="0">
                <a:latin typeface="Times New Roman" panose="02020603050405020304" pitchFamily="18" charset="0"/>
                <a:cs typeface="Times New Roman" panose="02020603050405020304" pitchFamily="18" charset="0"/>
              </a:rPr>
              <a:t>т.д.);</a:t>
            </a:r>
          </a:p>
          <a:p>
            <a:pPr marL="285750" lvl="0" indent="-285750">
              <a:buFontTx/>
              <a:buChar char="-"/>
            </a:pPr>
            <a:r>
              <a:rPr lang="ru-RU" dirty="0" smtClean="0">
                <a:latin typeface="Times New Roman" panose="02020603050405020304" pitchFamily="18" charset="0"/>
                <a:cs typeface="Times New Roman" panose="02020603050405020304" pitchFamily="18" charset="0"/>
              </a:rPr>
              <a:t>найти </a:t>
            </a:r>
            <a:r>
              <a:rPr lang="ru-RU" dirty="0">
                <a:latin typeface="Times New Roman" panose="02020603050405020304" pitchFamily="18" charset="0"/>
                <a:cs typeface="Times New Roman" panose="02020603050405020304" pitchFamily="18" charset="0"/>
              </a:rPr>
              <a:t>свой способ построения группы. </a:t>
            </a:r>
            <a:endParaRPr lang="ru-RU" dirty="0" smtClean="0">
              <a:latin typeface="Times New Roman" panose="02020603050405020304" pitchFamily="18" charset="0"/>
              <a:cs typeface="Times New Roman" panose="02020603050405020304" pitchFamily="18" charset="0"/>
            </a:endParaRPr>
          </a:p>
          <a:p>
            <a:pPr marL="285750" lvl="0" indent="-285750">
              <a:buFontTx/>
              <a:buChar char="-"/>
            </a:pP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Вопросы </a:t>
            </a:r>
            <a:r>
              <a:rPr lang="ru-RU" dirty="0">
                <a:latin typeface="Times New Roman" panose="02020603050405020304" pitchFamily="18" charset="0"/>
                <a:cs typeface="Times New Roman" panose="02020603050405020304" pitchFamily="18" charset="0"/>
              </a:rPr>
              <a:t>к обсуждению: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Какая </a:t>
            </a:r>
            <a:r>
              <a:rPr lang="ru-RU" dirty="0">
                <a:latin typeface="Times New Roman" panose="02020603050405020304" pitchFamily="18" charset="0"/>
                <a:cs typeface="Times New Roman" panose="02020603050405020304" pitchFamily="18" charset="0"/>
              </a:rPr>
              <a:t>группа быстрее реагирует на задания?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Какая </a:t>
            </a:r>
            <a:r>
              <a:rPr lang="ru-RU" dirty="0">
                <a:latin typeface="Times New Roman" panose="02020603050405020304" pitchFamily="18" charset="0"/>
                <a:cs typeface="Times New Roman" panose="02020603050405020304" pitchFamily="18" charset="0"/>
              </a:rPr>
              <a:t>группа нашла наиболее интересный способ </a:t>
            </a:r>
            <a:r>
              <a:rPr lang="ru-RU" dirty="0" err="1">
                <a:latin typeface="Times New Roman" panose="02020603050405020304" pitchFamily="18" charset="0"/>
                <a:cs typeface="Times New Roman" panose="02020603050405020304" pitchFamily="18" charset="0"/>
              </a:rPr>
              <a:t>самоклассификации</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какой группе появился явный «командир»? </a:t>
            </a:r>
            <a:endParaRPr lang="ru-RU" dirty="0" smtClean="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Кто </a:t>
            </a:r>
            <a:r>
              <a:rPr lang="ru-RU" dirty="0">
                <a:latin typeface="Times New Roman" panose="02020603050405020304" pitchFamily="18" charset="0"/>
                <a:cs typeface="Times New Roman" panose="02020603050405020304" pitchFamily="18" charset="0"/>
              </a:rPr>
              <a:t>ощущает себя «командиром», а кто «подчинённым</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и </a:t>
            </a:r>
            <a:r>
              <a:rPr lang="ru-RU" dirty="0" smtClean="0">
                <a:latin typeface="Times New Roman" panose="02020603050405020304" pitchFamily="18" charset="0"/>
                <a:cs typeface="Times New Roman" panose="02020603050405020304" pitchFamily="18" charset="0"/>
              </a:rPr>
              <a:t>т.д.?</a:t>
            </a:r>
          </a:p>
          <a:p>
            <a:pPr lvl="0" algn="just"/>
            <a:endParaRPr lang="ru-RU" dirty="0" smtClean="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Игра </a:t>
            </a:r>
            <a:r>
              <a:rPr lang="ru-RU" dirty="0">
                <a:latin typeface="Times New Roman" panose="02020603050405020304" pitchFamily="18" charset="0"/>
                <a:cs typeface="Times New Roman" panose="02020603050405020304" pitchFamily="18" charset="0"/>
              </a:rPr>
              <a:t>учит: открытому взаимодействию с окружающими, нахождению путей для взаимной поддержки в </a:t>
            </a:r>
            <a:r>
              <a:rPr lang="ru-RU" dirty="0" smtClean="0">
                <a:latin typeface="Times New Roman" panose="02020603050405020304" pitchFamily="18" charset="0"/>
                <a:cs typeface="Times New Roman" panose="02020603050405020304" pitchFamily="18" charset="0"/>
              </a:rPr>
              <a:t>группе, </a:t>
            </a:r>
            <a:r>
              <a:rPr lang="ru-RU" dirty="0">
                <a:latin typeface="Times New Roman" panose="02020603050405020304" pitchFamily="18" charset="0"/>
                <a:cs typeface="Times New Roman" panose="02020603050405020304" pitchFamily="18" charset="0"/>
              </a:rPr>
              <a:t>умению проявить лидерские качества.</a:t>
            </a:r>
          </a:p>
          <a:p>
            <a:r>
              <a:rPr lang="ru-RU" dirty="0">
                <a:latin typeface="Times New Roman" panose="02020603050405020304" pitchFamily="18" charset="0"/>
                <a:cs typeface="Times New Roman" panose="02020603050405020304" pitchFamily="18" charset="0"/>
              </a:rPr>
              <a:t> </a:t>
            </a:r>
          </a:p>
          <a:p>
            <a:pPr marL="0" indent="0" algn="just">
              <a:buNone/>
            </a:pPr>
            <a:endParaRPr lang="ru-RU" sz="1800" dirty="0">
              <a:latin typeface="Times New Roman" panose="02020603050405020304" pitchFamily="18" charset="0"/>
              <a:cs typeface="Times New Roman" panose="02020603050405020304" pitchFamily="18" charset="0"/>
            </a:endParaRPr>
          </a:p>
          <a:p>
            <a:pPr marL="0" indent="0" algn="just">
              <a:buNone/>
            </a:pPr>
            <a:endParaRPr lang="ru-RU"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50899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D0EBFE1E-DF5F-47A0-A76A-20B9FFB39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94760"/>
          </a:xfrm>
          <a:prstGeom prst="rect">
            <a:avLst/>
          </a:prstGeom>
        </p:spPr>
      </p:pic>
      <p:pic>
        <p:nvPicPr>
          <p:cNvPr id="10" name="Рисунок 9">
            <a:extLst>
              <a:ext uri="{FF2B5EF4-FFF2-40B4-BE49-F238E27FC236}">
                <a16:creationId xmlns:a16="http://schemas.microsoft.com/office/drawing/2014/main" xmlns="" id="{15F04D5E-D3E7-42B2-AD58-709AFCCB4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11" name="TextBox 10">
            <a:extLst>
              <a:ext uri="{FF2B5EF4-FFF2-40B4-BE49-F238E27FC236}">
                <a16:creationId xmlns:a16="http://schemas.microsoft.com/office/drawing/2014/main" xmlns="" id="{67693143-C874-4FAE-A0D5-6788AE7353FA}"/>
              </a:ext>
            </a:extLst>
          </p:cNvPr>
          <p:cNvSpPr txBox="1"/>
          <p:nvPr/>
        </p:nvSpPr>
        <p:spPr>
          <a:xfrm>
            <a:off x="0" y="2662"/>
            <a:ext cx="12191998" cy="8002191"/>
          </a:xfrm>
          <a:prstGeom prst="rect">
            <a:avLst/>
          </a:prstGeom>
          <a:noFill/>
        </p:spPr>
        <p:txBody>
          <a:bodyPr wrap="square">
            <a:spAutoFit/>
          </a:bodyPr>
          <a:lstStyle/>
          <a:p>
            <a:pPr algn="ctr"/>
            <a:r>
              <a:rPr lang="ru-RU" sz="1600" b="1" dirty="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sz="1600" b="1" dirty="0" err="1" smtClean="0">
                <a:latin typeface="Times New Roman" panose="02020603050405020304" pitchFamily="18" charset="0"/>
                <a:cs typeface="Times New Roman" panose="02020603050405020304" pitchFamily="18" charset="0"/>
              </a:rPr>
              <a:t>саморегуляции</a:t>
            </a:r>
            <a:endParaRPr lang="ru-RU" sz="1600" b="1"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Развитие внимания</a:t>
            </a:r>
          </a:p>
          <a:p>
            <a:r>
              <a:rPr lang="ru-RU" sz="1600" dirty="0" smtClean="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«Зоопарк» </a:t>
            </a:r>
            <a:endParaRPr lang="ru-RU" sz="1600" b="1"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Время выполнения 5 минут. Проводится вне льда. Участвует вся команда.</a:t>
            </a:r>
          </a:p>
          <a:p>
            <a:r>
              <a:rPr lang="ru-RU" sz="1600" dirty="0" smtClean="0">
                <a:latin typeface="Times New Roman" panose="02020603050405020304" pitchFamily="18" charset="0"/>
                <a:cs typeface="Times New Roman" panose="02020603050405020304" pitchFamily="18" charset="0"/>
              </a:rPr>
              <a:t>Цель</a:t>
            </a:r>
            <a:r>
              <a:rPr lang="ru-RU" sz="1600" dirty="0">
                <a:latin typeface="Times New Roman" panose="02020603050405020304" pitchFamily="18" charset="0"/>
                <a:cs typeface="Times New Roman" panose="02020603050405020304" pitchFamily="18" charset="0"/>
              </a:rPr>
              <a:t>: развитие произвольности, самоконтроля, внимания и </a:t>
            </a:r>
            <a:r>
              <a:rPr lang="ru-RU" sz="1600" dirty="0" smtClean="0">
                <a:latin typeface="Times New Roman" panose="02020603050405020304" pitchFamily="18" charset="0"/>
                <a:cs typeface="Times New Roman" panose="02020603050405020304" pitchFamily="18" charset="0"/>
              </a:rPr>
              <a:t>эмоционально выразительных </a:t>
            </a:r>
            <a:r>
              <a:rPr lang="ru-RU" sz="1600" dirty="0">
                <a:latin typeface="Times New Roman" panose="02020603050405020304" pitchFamily="18" charset="0"/>
                <a:cs typeface="Times New Roman" panose="02020603050405020304" pitchFamily="18" charset="0"/>
              </a:rPr>
              <a:t>движений</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Ход игры: </a:t>
            </a:r>
            <a:r>
              <a:rPr lang="ru-RU" sz="1600" dirty="0" smtClean="0">
                <a:latin typeface="Times New Roman" panose="02020603050405020304" pitchFamily="18" charset="0"/>
                <a:cs typeface="Times New Roman" panose="02020603050405020304" pitchFamily="18" charset="0"/>
              </a:rPr>
              <a:t>Проводящий </a:t>
            </a:r>
            <a:r>
              <a:rPr lang="ru-RU" sz="1600" dirty="0">
                <a:latin typeface="Times New Roman" panose="02020603050405020304" pitchFamily="18" charset="0"/>
                <a:cs typeface="Times New Roman" panose="02020603050405020304" pitchFamily="18" charset="0"/>
              </a:rPr>
              <a:t>говорит: </a:t>
            </a:r>
            <a:r>
              <a:rPr lang="ru-RU" sz="1600" dirty="0" smtClean="0">
                <a:latin typeface="Times New Roman" panose="02020603050405020304" pitchFamily="18" charset="0"/>
                <a:cs typeface="Times New Roman" panose="02020603050405020304" pitchFamily="18" charset="0"/>
              </a:rPr>
              <a:t>«А </a:t>
            </a:r>
            <a:r>
              <a:rPr lang="ru-RU" sz="1600" dirty="0">
                <a:latin typeface="Times New Roman" panose="02020603050405020304" pitchFamily="18" charset="0"/>
                <a:cs typeface="Times New Roman" panose="02020603050405020304" pitchFamily="18" charset="0"/>
              </a:rPr>
              <a:t>теперь попробуйте изобразить движения различных животных. Если я хлопну в ладоши один раз - прыгайте, как зайчики, хлопну два раза - ходите вразвалочку, как медведи, хлопну три раза – «превращайтесь» в аистов, которые умеют долго стоять на одной ноге. Начинаем </a:t>
            </a:r>
            <a:r>
              <a:rPr lang="ru-RU" sz="1600" dirty="0" smtClean="0">
                <a:latin typeface="Times New Roman" panose="02020603050405020304" pitchFamily="18" charset="0"/>
                <a:cs typeface="Times New Roman" panose="02020603050405020304" pitchFamily="18" charset="0"/>
              </a:rPr>
              <a:t>игру». </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p>
          <a:p>
            <a:r>
              <a:rPr lang="ru-RU" sz="1600" b="1" dirty="0" smtClean="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«Светофор» </a:t>
            </a:r>
            <a:endParaRPr lang="ru-RU" sz="1600" b="1" dirty="0" smtClean="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Время выполнения </a:t>
            </a:r>
            <a:r>
              <a:rPr lang="ru-RU" sz="1600" dirty="0" smtClean="0">
                <a:latin typeface="Times New Roman" panose="02020603050405020304" pitchFamily="18" charset="0"/>
                <a:cs typeface="Times New Roman" panose="02020603050405020304" pitchFamily="18" charset="0"/>
              </a:rPr>
              <a:t>5-10 </a:t>
            </a:r>
            <a:r>
              <a:rPr lang="ru-RU" sz="1600" dirty="0">
                <a:latin typeface="Times New Roman" panose="02020603050405020304" pitchFamily="18" charset="0"/>
                <a:cs typeface="Times New Roman" panose="02020603050405020304" pitchFamily="18" charset="0"/>
              </a:rPr>
              <a:t>минут. Проводится вне льда. Участвует вся команда.</a:t>
            </a:r>
          </a:p>
          <a:p>
            <a:r>
              <a:rPr lang="ru-RU" sz="1600" dirty="0" smtClean="0">
                <a:latin typeface="Times New Roman" panose="02020603050405020304" pitchFamily="18" charset="0"/>
                <a:cs typeface="Times New Roman" panose="02020603050405020304" pitchFamily="18" charset="0"/>
              </a:rPr>
              <a:t>Цель</a:t>
            </a:r>
            <a:r>
              <a:rPr lang="ru-RU" sz="1600" dirty="0">
                <a:latin typeface="Times New Roman" panose="02020603050405020304" pitchFamily="18" charset="0"/>
                <a:cs typeface="Times New Roman" panose="02020603050405020304" pitchFamily="18" charset="0"/>
              </a:rPr>
              <a:t>: развитие произвольности и самоконтроля, согласованности движений и внимания.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Ход </a:t>
            </a:r>
            <a:r>
              <a:rPr lang="ru-RU" sz="1600" dirty="0">
                <a:latin typeface="Times New Roman" panose="02020603050405020304" pitchFamily="18" charset="0"/>
                <a:cs typeface="Times New Roman" panose="02020603050405020304" pitchFamily="18" charset="0"/>
              </a:rPr>
              <a:t>игры: </a:t>
            </a:r>
            <a:r>
              <a:rPr lang="ru-RU" sz="1600" dirty="0" smtClean="0">
                <a:latin typeface="Times New Roman" panose="02020603050405020304" pitchFamily="18" charset="0"/>
                <a:cs typeface="Times New Roman" panose="02020603050405020304" pitchFamily="18" charset="0"/>
              </a:rPr>
              <a:t>Участники </a:t>
            </a:r>
            <a:r>
              <a:rPr lang="ru-RU" sz="1600" dirty="0">
                <a:latin typeface="Times New Roman" panose="02020603050405020304" pitchFamily="18" charset="0"/>
                <a:cs typeface="Times New Roman" panose="02020603050405020304" pitchFamily="18" charset="0"/>
              </a:rPr>
              <a:t>кладут руки на плечи друг другу, ходят по залу и гудят, изображая автобус. </a:t>
            </a:r>
            <a:r>
              <a:rPr lang="ru-RU" sz="1600" dirty="0" smtClean="0">
                <a:latin typeface="Times New Roman" panose="02020603050405020304" pitchFamily="18" charset="0"/>
                <a:cs typeface="Times New Roman" panose="02020603050405020304" pitchFamily="18" charset="0"/>
              </a:rPr>
              <a:t>Проводящий, </a:t>
            </a:r>
            <a:r>
              <a:rPr lang="ru-RU" sz="1600" dirty="0">
                <a:latin typeface="Times New Roman" panose="02020603050405020304" pitchFamily="18" charset="0"/>
                <a:cs typeface="Times New Roman" panose="02020603050405020304" pitchFamily="18" charset="0"/>
              </a:rPr>
              <a:t>изображая светофор, показывает «автобусу» круги разного цвета. При показе красного круга </a:t>
            </a:r>
            <a:r>
              <a:rPr lang="ru-RU" sz="1600" dirty="0" smtClean="0">
                <a:latin typeface="Times New Roman" panose="02020603050405020304" pitchFamily="18" charset="0"/>
                <a:cs typeface="Times New Roman" panose="02020603050405020304" pitchFamily="18" charset="0"/>
              </a:rPr>
              <a:t>участники </a:t>
            </a:r>
            <a:r>
              <a:rPr lang="ru-RU" sz="1600" dirty="0">
                <a:latin typeface="Times New Roman" panose="02020603050405020304" pitchFamily="18" charset="0"/>
                <a:cs typeface="Times New Roman" panose="02020603050405020304" pitchFamily="18" charset="0"/>
              </a:rPr>
              <a:t>должны остановиться, желтого - «гудеть» и маршировать на месте, зеленого - продолжать движение. По окончании упражнения </a:t>
            </a:r>
            <a:r>
              <a:rPr lang="ru-RU" sz="1600" dirty="0" smtClean="0">
                <a:latin typeface="Times New Roman" panose="02020603050405020304" pitchFamily="18" charset="0"/>
                <a:cs typeface="Times New Roman" panose="02020603050405020304" pitchFamily="18" charset="0"/>
              </a:rPr>
              <a:t>проводящий </a:t>
            </a:r>
            <a:r>
              <a:rPr lang="ru-RU" sz="1600" dirty="0">
                <a:latin typeface="Times New Roman" panose="02020603050405020304" pitchFamily="18" charset="0"/>
                <a:cs typeface="Times New Roman" panose="02020603050405020304" pitchFamily="18" charset="0"/>
              </a:rPr>
              <a:t>говорит: </a:t>
            </a:r>
            <a:r>
              <a:rPr lang="ru-RU" sz="1600" dirty="0" smtClean="0">
                <a:latin typeface="Times New Roman" panose="02020603050405020304" pitchFamily="18" charset="0"/>
                <a:cs typeface="Times New Roman" panose="02020603050405020304" pitchFamily="18" charset="0"/>
              </a:rPr>
              <a:t>«А </a:t>
            </a:r>
            <a:r>
              <a:rPr lang="ru-RU" sz="1600" dirty="0">
                <a:latin typeface="Times New Roman" panose="02020603050405020304" pitchFamily="18" charset="0"/>
                <a:cs typeface="Times New Roman" panose="02020603050405020304" pitchFamily="18" charset="0"/>
              </a:rPr>
              <a:t>теперь каждый из вас будет водителем собственного автомобиля. Внимательно следите за сигналами светофора и выполняйте правила дорожного движения. </a:t>
            </a:r>
            <a:r>
              <a:rPr lang="ru-RU" sz="1600" dirty="0" smtClean="0">
                <a:latin typeface="Times New Roman" panose="02020603050405020304" pitchFamily="18" charset="0"/>
                <a:cs typeface="Times New Roman" panose="02020603050405020304" pitchFamily="18" charset="0"/>
              </a:rPr>
              <a:t>Участники, </a:t>
            </a:r>
            <a:r>
              <a:rPr lang="ru-RU" sz="1600" dirty="0">
                <a:latin typeface="Times New Roman" panose="02020603050405020304" pitchFamily="18" charset="0"/>
                <a:cs typeface="Times New Roman" panose="02020603050405020304" pitchFamily="18" charset="0"/>
              </a:rPr>
              <a:t>изображая автомобилистов, движутся по залу и следят за сигналами «светофора». За нарушение правил дорожного движения можно «ставить автомобиль на стоянку» - сажать </a:t>
            </a:r>
            <a:r>
              <a:rPr lang="ru-RU" sz="1600" dirty="0" smtClean="0">
                <a:latin typeface="Times New Roman" panose="02020603050405020304" pitchFamily="18" charset="0"/>
                <a:cs typeface="Times New Roman" panose="02020603050405020304" pitchFamily="18" charset="0"/>
              </a:rPr>
              <a:t>участника </a:t>
            </a:r>
            <a:r>
              <a:rPr lang="ru-RU" sz="1600" dirty="0">
                <a:latin typeface="Times New Roman" panose="02020603050405020304" pitchFamily="18" charset="0"/>
                <a:cs typeface="Times New Roman" panose="02020603050405020304" pitchFamily="18" charset="0"/>
              </a:rPr>
              <a:t>на </a:t>
            </a:r>
            <a:r>
              <a:rPr lang="ru-RU" sz="1600" dirty="0" smtClean="0">
                <a:latin typeface="Times New Roman" panose="02020603050405020304" pitchFamily="18" charset="0"/>
                <a:cs typeface="Times New Roman" panose="02020603050405020304" pitchFamily="18" charset="0"/>
              </a:rPr>
              <a:t>стульчик».</a:t>
            </a:r>
            <a:endParaRPr lang="ru-RU" sz="1600" dirty="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Развитие памяти</a:t>
            </a:r>
          </a:p>
          <a:p>
            <a:r>
              <a:rPr lang="ru-RU" sz="1600" b="1" dirty="0" smtClean="0">
                <a:latin typeface="Times New Roman" panose="02020603050405020304" pitchFamily="18" charset="0"/>
                <a:cs typeface="Times New Roman" panose="02020603050405020304" pitchFamily="18" charset="0"/>
              </a:rPr>
              <a:t> «Я </a:t>
            </a:r>
            <a:r>
              <a:rPr lang="ru-RU" sz="1600" b="1" dirty="0">
                <a:latin typeface="Times New Roman" panose="02020603050405020304" pitchFamily="18" charset="0"/>
                <a:cs typeface="Times New Roman" panose="02020603050405020304" pitchFamily="18" charset="0"/>
              </a:rPr>
              <a:t>положил в мешок</a:t>
            </a:r>
            <a:r>
              <a:rPr lang="ru-RU" sz="1600" b="1"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 </a:t>
            </a:r>
          </a:p>
          <a:p>
            <a:r>
              <a:rPr lang="ru-RU" sz="1600" dirty="0">
                <a:latin typeface="Times New Roman" panose="02020603050405020304" pitchFamily="18" charset="0"/>
                <a:cs typeface="Times New Roman" panose="02020603050405020304" pitchFamily="18" charset="0"/>
              </a:rPr>
              <a:t>Время выполнения 5-10 минут. Проводится вне льда. Участвует вся </a:t>
            </a:r>
            <a:r>
              <a:rPr lang="ru-RU" sz="1600" dirty="0" smtClean="0">
                <a:latin typeface="Times New Roman" panose="02020603050405020304" pitchFamily="18" charset="0"/>
                <a:cs typeface="Times New Roman" panose="02020603050405020304" pitchFamily="18" charset="0"/>
              </a:rPr>
              <a:t>команда  по очереди.</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эту игру можно играть </a:t>
            </a:r>
            <a:r>
              <a:rPr lang="ru-RU" sz="1600" dirty="0" smtClean="0">
                <a:latin typeface="Times New Roman" panose="02020603050405020304" pitchFamily="18" charset="0"/>
                <a:cs typeface="Times New Roman" panose="02020603050405020304" pitchFamily="18" charset="0"/>
              </a:rPr>
              <a:t>во </a:t>
            </a:r>
            <a:r>
              <a:rPr lang="ru-RU" sz="1600" dirty="0">
                <a:latin typeface="Times New Roman" panose="02020603050405020304" pitchFamily="18" charset="0"/>
                <a:cs typeface="Times New Roman" panose="02020603050405020304" pitchFamily="18" charset="0"/>
              </a:rPr>
              <a:t>время длительных поездок</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Проводящий </a:t>
            </a:r>
            <a:r>
              <a:rPr lang="ru-RU" sz="1600" dirty="0">
                <a:latin typeface="Times New Roman" panose="02020603050405020304" pitchFamily="18" charset="0"/>
                <a:cs typeface="Times New Roman" panose="02020603050405020304" pitchFamily="18" charset="0"/>
              </a:rPr>
              <a:t>начинает игру и говорит: "Я положил в мешок яблоки". Следующий играющий повторяет сказанное и добавляет еще что-нибудь: "Я положил в мешок яблоки и бананы". Третий игрок повторяет фразу и добавляет </a:t>
            </a:r>
            <a:r>
              <a:rPr lang="ru-RU" sz="1600" dirty="0" smtClean="0">
                <a:latin typeface="Times New Roman" panose="02020603050405020304" pitchFamily="18" charset="0"/>
                <a:cs typeface="Times New Roman" panose="02020603050405020304" pitchFamily="18" charset="0"/>
              </a:rPr>
              <a:t>что-то </a:t>
            </a:r>
            <a:r>
              <a:rPr lang="ru-RU" sz="1600" dirty="0">
                <a:latin typeface="Times New Roman" panose="02020603050405020304" pitchFamily="18" charset="0"/>
                <a:cs typeface="Times New Roman" panose="02020603050405020304" pitchFamily="18" charset="0"/>
              </a:rPr>
              <a:t>от себя. И так </a:t>
            </a:r>
            <a:r>
              <a:rPr lang="ru-RU" sz="1600" dirty="0" smtClean="0">
                <a:latin typeface="Times New Roman" panose="02020603050405020304" pitchFamily="18" charset="0"/>
                <a:cs typeface="Times New Roman" panose="02020603050405020304" pitchFamily="18" charset="0"/>
              </a:rPr>
              <a:t>далее</a:t>
            </a:r>
            <a:r>
              <a:rPr lang="ru-RU" sz="1600" dirty="0">
                <a:latin typeface="Times New Roman" panose="02020603050405020304" pitchFamily="18" charset="0"/>
                <a:cs typeface="Times New Roman" panose="02020603050405020304" pitchFamily="18" charset="0"/>
              </a:rPr>
              <a:t>. Можно просто добавлять по одному слову, а можно подбирать слова по алфавиту: "В саду у бабушки растут..." (порядок тот же</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 этих играх неважно, кто становится победителем, а кто проигравшим. Важно, </a:t>
            </a:r>
            <a:r>
              <a:rPr lang="ru-RU" sz="1600" dirty="0" smtClean="0">
                <a:latin typeface="Times New Roman" panose="02020603050405020304" pitchFamily="18" charset="0"/>
                <a:cs typeface="Times New Roman" panose="02020603050405020304" pitchFamily="18" charset="0"/>
              </a:rPr>
              <a:t>чтобы </a:t>
            </a:r>
            <a:r>
              <a:rPr lang="ru-RU" sz="1600" dirty="0" smtClean="0">
                <a:latin typeface="Times New Roman" panose="02020603050405020304" pitchFamily="18" charset="0"/>
                <a:cs typeface="Times New Roman" panose="02020603050405020304" pitchFamily="18" charset="0"/>
              </a:rPr>
              <a:t>участник </a:t>
            </a:r>
            <a:r>
              <a:rPr lang="ru-RU" sz="1600" dirty="0" smtClean="0">
                <a:latin typeface="Times New Roman" panose="02020603050405020304" pitchFamily="18" charset="0"/>
                <a:cs typeface="Times New Roman" panose="02020603050405020304" pitchFamily="18" charset="0"/>
              </a:rPr>
              <a:t>развивал </a:t>
            </a:r>
            <a:r>
              <a:rPr lang="ru-RU" sz="1600" dirty="0">
                <a:latin typeface="Times New Roman" panose="02020603050405020304" pitchFamily="18" charset="0"/>
                <a:cs typeface="Times New Roman" panose="02020603050405020304" pitchFamily="18" charset="0"/>
              </a:rPr>
              <a:t>в себе способность вспоминать, получая от этого удовольствие.</a:t>
            </a:r>
          </a:p>
          <a:p>
            <a:r>
              <a:rPr lang="ru-RU" sz="1600" dirty="0">
                <a:latin typeface="Times New Roman" panose="02020603050405020304" pitchFamily="18" charset="0"/>
                <a:cs typeface="Times New Roman" panose="02020603050405020304" pitchFamily="18" charset="0"/>
              </a:rPr>
              <a:t> </a:t>
            </a:r>
          </a:p>
          <a:p>
            <a:pPr lvl="0"/>
            <a:endParaRPr lang="ru-RU" sz="1400" dirty="0">
              <a:latin typeface="Times New Roman" panose="02020603050405020304" pitchFamily="18" charset="0"/>
              <a:cs typeface="Times New Roman" panose="02020603050405020304" pitchFamily="18" charset="0"/>
            </a:endParaRPr>
          </a:p>
          <a:p>
            <a:pPr marL="0" indent="0" algn="just">
              <a:buNone/>
            </a:pPr>
            <a:endParaRPr lang="ru-RU" sz="1800" dirty="0">
              <a:latin typeface="Times New Roman" panose="02020603050405020304" pitchFamily="18" charset="0"/>
              <a:cs typeface="Times New Roman" panose="02020603050405020304" pitchFamily="18" charset="0"/>
            </a:endParaRPr>
          </a:p>
          <a:p>
            <a:pPr marL="0" indent="0" algn="just">
              <a:buNone/>
            </a:pPr>
            <a:endParaRPr lang="ru-RU"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3326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D0EBFE1E-DF5F-47A0-A76A-20B9FFB39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94760"/>
          </a:xfrm>
          <a:prstGeom prst="rect">
            <a:avLst/>
          </a:prstGeom>
        </p:spPr>
      </p:pic>
      <p:pic>
        <p:nvPicPr>
          <p:cNvPr id="10" name="Рисунок 9">
            <a:extLst>
              <a:ext uri="{FF2B5EF4-FFF2-40B4-BE49-F238E27FC236}">
                <a16:creationId xmlns:a16="http://schemas.microsoft.com/office/drawing/2014/main" xmlns="" id="{15F04D5E-D3E7-42B2-AD58-709AFCCB4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11" name="TextBox 10">
            <a:extLst>
              <a:ext uri="{FF2B5EF4-FFF2-40B4-BE49-F238E27FC236}">
                <a16:creationId xmlns:a16="http://schemas.microsoft.com/office/drawing/2014/main" xmlns="" id="{67693143-C874-4FAE-A0D5-6788AE7353FA}"/>
              </a:ext>
            </a:extLst>
          </p:cNvPr>
          <p:cNvSpPr txBox="1"/>
          <p:nvPr/>
        </p:nvSpPr>
        <p:spPr>
          <a:xfrm>
            <a:off x="0" y="510638"/>
            <a:ext cx="12192000" cy="6463308"/>
          </a:xfrm>
          <a:prstGeom prst="rect">
            <a:avLst/>
          </a:prstGeom>
          <a:noFill/>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Развитие мышления</a:t>
            </a:r>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«Я загадал</a:t>
            </a:r>
            <a:r>
              <a:rPr lang="ru-RU" b="1"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Время выполнения 5 минут.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Проводится как на льду, так и вне </a:t>
            </a:r>
            <a:r>
              <a:rPr lang="ru-RU" dirty="0">
                <a:latin typeface="Times New Roman" panose="02020603050405020304" pitchFamily="18" charset="0"/>
                <a:cs typeface="Times New Roman" panose="02020603050405020304" pitchFamily="18" charset="0"/>
              </a:rPr>
              <a:t>льда. Участвует вся команда.</a:t>
            </a:r>
          </a:p>
          <a:p>
            <a:r>
              <a:rPr lang="ru-RU" dirty="0" smtClean="0">
                <a:latin typeface="Times New Roman" panose="02020603050405020304" pitchFamily="18" charset="0"/>
                <a:cs typeface="Times New Roman" panose="02020603050405020304" pitchFamily="18" charset="0"/>
              </a:rPr>
              <a:t>Проводящий </a:t>
            </a:r>
            <a:r>
              <a:rPr lang="ru-RU" dirty="0" smtClean="0">
                <a:latin typeface="Times New Roman" panose="02020603050405020304" pitchFamily="18" charset="0"/>
                <a:cs typeface="Times New Roman" panose="02020603050405020304" pitchFamily="18" charset="0"/>
              </a:rPr>
              <a:t>загадывает </a:t>
            </a:r>
            <a:r>
              <a:rPr lang="ru-RU" dirty="0">
                <a:latin typeface="Times New Roman" panose="02020603050405020304" pitchFamily="18" charset="0"/>
                <a:cs typeface="Times New Roman" panose="02020603050405020304" pitchFamily="18" charset="0"/>
              </a:rPr>
              <a:t>в уме какой-либо предмет. </a:t>
            </a:r>
            <a:r>
              <a:rPr lang="ru-RU" dirty="0" smtClean="0">
                <a:latin typeface="Times New Roman" panose="02020603050405020304" pitchFamily="18" charset="0"/>
                <a:cs typeface="Times New Roman" panose="02020603050405020304" pitchFamily="18" charset="0"/>
              </a:rPr>
              <a:t>Задача </a:t>
            </a:r>
            <a:r>
              <a:rPr lang="ru-RU" dirty="0">
                <a:latin typeface="Times New Roman" panose="02020603050405020304" pitchFamily="18" charset="0"/>
                <a:cs typeface="Times New Roman" panose="02020603050405020304" pitchFamily="18" charset="0"/>
              </a:rPr>
              <a:t>– угадать его при помощи уточняющих вопросов. Желательно, чтобы </a:t>
            </a:r>
            <a:r>
              <a:rPr lang="ru-RU" dirty="0" smtClean="0">
                <a:latin typeface="Times New Roman" panose="02020603050405020304" pitchFamily="18" charset="0"/>
                <a:cs typeface="Times New Roman" panose="02020603050405020304" pitchFamily="18" charset="0"/>
              </a:rPr>
              <a:t>участник </a:t>
            </a:r>
            <a:r>
              <a:rPr lang="ru-RU" dirty="0">
                <a:latin typeface="Times New Roman" panose="02020603050405020304" pitchFamily="18" charset="0"/>
                <a:cs typeface="Times New Roman" panose="02020603050405020304" pitchFamily="18" charset="0"/>
              </a:rPr>
              <a:t>учился правильно формулировать наводящие вопросы, позволяющие ему выделять ключевые признаки угадываемых предметов.</a:t>
            </a:r>
          </a:p>
          <a:p>
            <a:pPr marL="0" indent="0" algn="just">
              <a:buNone/>
            </a:pPr>
            <a:endParaRPr lang="ru-RU" sz="1800"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мотивации</a:t>
            </a:r>
            <a:endParaRPr lang="ru-RU" b="1"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Помощь взрослому – </a:t>
            </a:r>
            <a:r>
              <a:rPr lang="ru-RU" b="1" dirty="0">
                <a:latin typeface="Times New Roman" panose="02020603050405020304" pitchFamily="18" charset="0"/>
                <a:cs typeface="Times New Roman" panose="02020603050405020304" pitchFamily="18" charset="0"/>
              </a:rPr>
              <a:t>«Помоги мне».</a:t>
            </a:r>
            <a:r>
              <a:rPr lang="ru-RU" dirty="0">
                <a:latin typeface="Times New Roman" panose="02020603050405020304" pitchFamily="18" charset="0"/>
                <a:cs typeface="Times New Roman" panose="02020603050405020304" pitchFamily="18" charset="0"/>
              </a:rPr>
              <a:t> </a:t>
            </a:r>
          </a:p>
          <a:p>
            <a:pPr algn="just"/>
            <a:r>
              <a:rPr lang="ru-RU" dirty="0">
                <a:latin typeface="Times New Roman" panose="02020603050405020304" pitchFamily="18" charset="0"/>
                <a:cs typeface="Times New Roman" panose="02020603050405020304" pitchFamily="18" charset="0"/>
              </a:rPr>
              <a:t>Здесь мотивом для </a:t>
            </a:r>
            <a:r>
              <a:rPr lang="ru-RU" dirty="0" smtClean="0">
                <a:latin typeface="Times New Roman" panose="02020603050405020304" pitchFamily="18" charset="0"/>
                <a:cs typeface="Times New Roman" panose="02020603050405020304" pitchFamily="18" charset="0"/>
              </a:rPr>
              <a:t>является </a:t>
            </a:r>
            <a:r>
              <a:rPr lang="ru-RU" dirty="0">
                <a:latin typeface="Times New Roman" panose="02020603050405020304" pitchFamily="18" charset="0"/>
                <a:cs typeface="Times New Roman" panose="02020603050405020304" pitchFamily="18" charset="0"/>
              </a:rPr>
              <a:t>общение </a:t>
            </a:r>
            <a:r>
              <a:rPr lang="ru-RU" dirty="0" smtClean="0">
                <a:latin typeface="Times New Roman" panose="02020603050405020304" pitchFamily="18" charset="0"/>
                <a:cs typeface="Times New Roman" panose="02020603050405020304" pitchFamily="18" charset="0"/>
              </a:rPr>
              <a:t>с </a:t>
            </a:r>
            <a:r>
              <a:rPr lang="ru-RU" dirty="0" smtClean="0">
                <a:latin typeface="Times New Roman" panose="02020603050405020304" pitchFamily="18" charset="0"/>
                <a:cs typeface="Times New Roman" panose="02020603050405020304" pitchFamily="18" charset="0"/>
              </a:rPr>
              <a:t>проводящим, </a:t>
            </a:r>
            <a:r>
              <a:rPr lang="ru-RU" dirty="0">
                <a:latin typeface="Times New Roman" panose="02020603050405020304" pitchFamily="18" charset="0"/>
                <a:cs typeface="Times New Roman" panose="02020603050405020304" pitchFamily="18" charset="0"/>
              </a:rPr>
              <a:t>возможность получить одобрение, а также интерес к совместным делам, которые можно выполнять вместе. Например, помочь собрать инвентарь после </a:t>
            </a:r>
            <a:r>
              <a:rPr lang="ru-RU" dirty="0" smtClean="0">
                <a:latin typeface="Times New Roman" panose="02020603050405020304" pitchFamily="18" charset="0"/>
                <a:cs typeface="Times New Roman" panose="02020603050405020304" pitchFamily="18" charset="0"/>
              </a:rPr>
              <a:t>или во </a:t>
            </a:r>
            <a:r>
              <a:rPr lang="ru-RU" dirty="0">
                <a:latin typeface="Times New Roman" panose="02020603050405020304" pitchFamily="18" charset="0"/>
                <a:cs typeface="Times New Roman" panose="02020603050405020304" pitchFamily="18" charset="0"/>
              </a:rPr>
              <a:t>время </a:t>
            </a:r>
            <a:r>
              <a:rPr lang="ru-RU" dirty="0" smtClean="0">
                <a:latin typeface="Times New Roman" panose="02020603050405020304" pitchFamily="18" charset="0"/>
                <a:cs typeface="Times New Roman" panose="02020603050405020304" pitchFamily="18" charset="0"/>
              </a:rPr>
              <a:t>учебно-тренировочного занятия. </a:t>
            </a:r>
            <a:r>
              <a:rPr lang="ru-RU" dirty="0">
                <a:latin typeface="Times New Roman" panose="02020603050405020304" pitchFamily="18" charset="0"/>
                <a:cs typeface="Times New Roman" panose="02020603050405020304" pitchFamily="18" charset="0"/>
              </a:rPr>
              <a:t>Интересуемся, как они могут помочь. Каждому </a:t>
            </a:r>
            <a:r>
              <a:rPr lang="ru-RU" dirty="0" smtClean="0">
                <a:latin typeface="Times New Roman" panose="02020603050405020304" pitchFamily="18" charset="0"/>
                <a:cs typeface="Times New Roman" panose="02020603050405020304" pitchFamily="18" charset="0"/>
              </a:rPr>
              <a:t>дается </a:t>
            </a:r>
            <a:r>
              <a:rPr lang="ru-RU" dirty="0">
                <a:latin typeface="Times New Roman" panose="02020603050405020304" pitchFamily="18" charset="0"/>
                <a:cs typeface="Times New Roman" panose="02020603050405020304" pitchFamily="18" charset="0"/>
              </a:rPr>
              <a:t>посильное задание. В конце подчеркиваем, что результат был, достигнут путём совместных усилий, что к нему пришли все вместе.</a:t>
            </a:r>
          </a:p>
          <a:p>
            <a:r>
              <a:rPr lang="ru-RU" dirty="0">
                <a:latin typeface="Times New Roman" panose="02020603050405020304" pitchFamily="18" charset="0"/>
                <a:cs typeface="Times New Roman" panose="02020603050405020304" pitchFamily="18" charset="0"/>
              </a:rPr>
              <a:t> </a:t>
            </a:r>
          </a:p>
          <a:p>
            <a:pPr algn="ctr"/>
            <a:r>
              <a:rPr lang="ru-RU" b="1" dirty="0" err="1" smtClean="0">
                <a:latin typeface="Times New Roman" panose="02020603050405020304" pitchFamily="18" charset="0"/>
                <a:cs typeface="Times New Roman" panose="02020603050405020304" pitchFamily="18" charset="0"/>
              </a:rPr>
              <a:t>Саморегуляция</a:t>
            </a:r>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«Врасти в землю</a:t>
            </a:r>
            <a:r>
              <a:rPr lang="ru-RU" b="1"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Время выполнения 5 минут. Проводится </a:t>
            </a:r>
            <a:r>
              <a:rPr lang="ru-RU" dirty="0" smtClean="0">
                <a:latin typeface="Times New Roman" panose="02020603050405020304" pitchFamily="18" charset="0"/>
                <a:cs typeface="Times New Roman" panose="02020603050405020304" pitchFamily="18" charset="0"/>
              </a:rPr>
              <a:t>на льду и </a:t>
            </a:r>
            <a:r>
              <a:rPr lang="ru-RU" dirty="0">
                <a:latin typeface="Times New Roman" panose="02020603050405020304" pitchFamily="18" charset="0"/>
                <a:cs typeface="Times New Roman" panose="02020603050405020304" pitchFamily="18" charset="0"/>
              </a:rPr>
              <a:t>вне льда. Участвует вся команда.</a:t>
            </a:r>
          </a:p>
          <a:p>
            <a:pPr algn="just"/>
            <a:r>
              <a:rPr lang="ru-RU" dirty="0" smtClean="0">
                <a:latin typeface="Times New Roman" panose="02020603050405020304" pitchFamily="18" charset="0"/>
                <a:cs typeface="Times New Roman" panose="02020603050405020304" pitchFamily="18" charset="0"/>
              </a:rPr>
              <a:t>Попробуй </a:t>
            </a:r>
            <a:r>
              <a:rPr lang="ru-RU" dirty="0">
                <a:latin typeface="Times New Roman" panose="02020603050405020304" pitchFamily="18" charset="0"/>
                <a:cs typeface="Times New Roman" panose="02020603050405020304" pitchFamily="18" charset="0"/>
              </a:rPr>
              <a:t>сильно-сильно надавить стопами на </a:t>
            </a:r>
            <a:r>
              <a:rPr lang="ru-RU" dirty="0" smtClean="0">
                <a:latin typeface="Times New Roman" panose="02020603050405020304" pitchFamily="18" charset="0"/>
                <a:cs typeface="Times New Roman" panose="02020603050405020304" pitchFamily="18" charset="0"/>
              </a:rPr>
              <a:t>пол (лед), </a:t>
            </a:r>
            <a:r>
              <a:rPr lang="ru-RU" dirty="0">
                <a:latin typeface="Times New Roman" panose="02020603050405020304" pitchFamily="18" charset="0"/>
                <a:cs typeface="Times New Roman" panose="02020603050405020304" pitchFamily="18" charset="0"/>
              </a:rPr>
              <a:t>руки прижми к туловищу, сожми зубы, напряги шею и спину.</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Ты огромное крепкое дерево, у тебя мощные корни, и никакие бури тебе не страшны. Это поза уверенного человека.</a:t>
            </a:r>
          </a:p>
          <a:p>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Проверка дневника спортсмена.</a:t>
            </a:r>
            <a:endParaRPr lang="ru-RU" dirty="0">
              <a:latin typeface="Times New Roman" panose="02020603050405020304" pitchFamily="18" charset="0"/>
              <a:cs typeface="Times New Roman" panose="02020603050405020304" pitchFamily="18" charset="0"/>
            </a:endParaRPr>
          </a:p>
          <a:p>
            <a:pPr marL="0" indent="0" algn="just">
              <a:buNone/>
            </a:pPr>
            <a:endParaRPr lang="ru-RU"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9419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D0EBFE1E-DF5F-47A0-A76A-20B9FFB39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94760"/>
          </a:xfrm>
          <a:prstGeom prst="rect">
            <a:avLst/>
          </a:prstGeom>
        </p:spPr>
      </p:pic>
      <p:pic>
        <p:nvPicPr>
          <p:cNvPr id="10" name="Рисунок 9">
            <a:extLst>
              <a:ext uri="{FF2B5EF4-FFF2-40B4-BE49-F238E27FC236}">
                <a16:creationId xmlns:a16="http://schemas.microsoft.com/office/drawing/2014/main" xmlns="" id="{15F04D5E-D3E7-42B2-AD58-709AFCCB4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11" name="TextBox 10">
            <a:extLst>
              <a:ext uri="{FF2B5EF4-FFF2-40B4-BE49-F238E27FC236}">
                <a16:creationId xmlns:a16="http://schemas.microsoft.com/office/drawing/2014/main" xmlns="" id="{67693143-C874-4FAE-A0D5-6788AE7353FA}"/>
              </a:ext>
            </a:extLst>
          </p:cNvPr>
          <p:cNvSpPr txBox="1"/>
          <p:nvPr/>
        </p:nvSpPr>
        <p:spPr>
          <a:xfrm>
            <a:off x="2" y="2230995"/>
            <a:ext cx="12191998" cy="2031325"/>
          </a:xfrm>
          <a:prstGeom prst="rect">
            <a:avLst/>
          </a:prstGeom>
          <a:noFill/>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3-я </a:t>
            </a:r>
            <a:r>
              <a:rPr lang="ru-RU" b="1" dirty="0" smtClean="0">
                <a:latin typeface="Times New Roman" panose="02020603050405020304" pitchFamily="18" charset="0"/>
                <a:cs typeface="Times New Roman" panose="02020603050405020304" pitchFamily="18" charset="0"/>
              </a:rPr>
              <a:t>неделя</a:t>
            </a:r>
          </a:p>
          <a:p>
            <a:pPr algn="ct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Проведение совместных мероприятий тренерско-преподавательского </a:t>
            </a:r>
            <a:r>
              <a:rPr lang="ru-RU" dirty="0" smtClean="0">
                <a:latin typeface="Times New Roman" panose="02020603050405020304" pitchFamily="18" charset="0"/>
                <a:cs typeface="Times New Roman" panose="02020603050405020304" pitchFamily="18" charset="0"/>
              </a:rPr>
              <a:t>состава со </a:t>
            </a:r>
            <a:r>
              <a:rPr lang="ru-RU" dirty="0">
                <a:latin typeface="Times New Roman" panose="02020603050405020304" pitchFamily="18" charset="0"/>
                <a:cs typeface="Times New Roman" panose="02020603050405020304" pitchFamily="18" charset="0"/>
              </a:rPr>
              <a:t>спортсменами-учащимися СУСУ </a:t>
            </a:r>
            <a:r>
              <a:rPr lang="ru-RU" dirty="0" smtClean="0">
                <a:latin typeface="Times New Roman" panose="02020603050405020304" pitchFamily="18" charset="0"/>
                <a:cs typeface="Times New Roman" panose="02020603050405020304" pitchFamily="18" charset="0"/>
              </a:rPr>
              <a:t>и </a:t>
            </a:r>
            <a:r>
              <a:rPr lang="ru-RU" dirty="0" smtClean="0">
                <a:latin typeface="Times New Roman" panose="02020603050405020304" pitchFamily="18" charset="0"/>
                <a:cs typeface="Times New Roman" panose="02020603050405020304" pitchFamily="18" charset="0"/>
              </a:rPr>
              <a:t>родителями:</a:t>
            </a:r>
          </a:p>
          <a:p>
            <a:pPr marL="285750" indent="-285750">
              <a:buFontTx/>
              <a:buChar char="-"/>
            </a:pPr>
            <a:r>
              <a:rPr lang="ru-RU" dirty="0" smtClean="0">
                <a:latin typeface="Times New Roman" panose="02020603050405020304" pitchFamily="18" charset="0"/>
                <a:cs typeface="Times New Roman" panose="02020603050405020304" pitchFamily="18" charset="0"/>
              </a:rPr>
              <a:t>соревнований по видам спорта совместно с </a:t>
            </a:r>
            <a:r>
              <a:rPr lang="ru-RU" dirty="0" smtClean="0">
                <a:latin typeface="Times New Roman" panose="02020603050405020304" pitchFamily="18" charset="0"/>
                <a:cs typeface="Times New Roman" panose="02020603050405020304" pitchFamily="18" charset="0"/>
              </a:rPr>
              <a:t>родителями;</a:t>
            </a:r>
            <a:endParaRPr lang="ru-RU" dirty="0" smtClean="0">
              <a:latin typeface="Times New Roman" panose="02020603050405020304" pitchFamily="18" charset="0"/>
              <a:cs typeface="Times New Roman" panose="02020603050405020304" pitchFamily="18" charset="0"/>
            </a:endParaRPr>
          </a:p>
          <a:p>
            <a:pPr marL="285750" indent="-285750">
              <a:buFontTx/>
              <a:buChar char="-"/>
            </a:pPr>
            <a:r>
              <a:rPr lang="ru-RU" dirty="0" smtClean="0">
                <a:latin typeface="Times New Roman" panose="02020603050405020304" pitchFamily="18" charset="0"/>
                <a:cs typeface="Times New Roman" panose="02020603050405020304" pitchFamily="18" charset="0"/>
              </a:rPr>
              <a:t>поздравление с наступающим </a:t>
            </a:r>
            <a:r>
              <a:rPr lang="ru-RU" dirty="0" smtClean="0">
                <a:latin typeface="Times New Roman" panose="02020603050405020304" pitchFamily="18" charset="0"/>
                <a:cs typeface="Times New Roman" panose="02020603050405020304" pitchFamily="18" charset="0"/>
              </a:rPr>
              <a:t>Новым </a:t>
            </a:r>
            <a:r>
              <a:rPr lang="ru-RU" dirty="0" smtClean="0">
                <a:latin typeface="Times New Roman" panose="02020603050405020304" pitchFamily="18" charset="0"/>
                <a:cs typeface="Times New Roman" panose="02020603050405020304" pitchFamily="18" charset="0"/>
              </a:rPr>
              <a:t>годом и </a:t>
            </a:r>
            <a:r>
              <a:rPr lang="ru-RU" dirty="0" smtClean="0">
                <a:latin typeface="Times New Roman" panose="02020603050405020304" pitchFamily="18" charset="0"/>
                <a:cs typeface="Times New Roman" panose="02020603050405020304" pitchFamily="18" charset="0"/>
              </a:rPr>
              <a:t>Рождеством;</a:t>
            </a:r>
            <a:endParaRPr lang="ru-RU" dirty="0" smtClean="0">
              <a:latin typeface="Times New Roman" panose="02020603050405020304" pitchFamily="18" charset="0"/>
              <a:cs typeface="Times New Roman" panose="02020603050405020304" pitchFamily="18" charset="0"/>
            </a:endParaRPr>
          </a:p>
          <a:p>
            <a:pPr marL="285750" indent="-285750">
              <a:buFontTx/>
              <a:buChar char="-"/>
            </a:pPr>
            <a:r>
              <a:rPr lang="ru-RU" dirty="0" smtClean="0">
                <a:latin typeface="Times New Roman" panose="02020603050405020304" pitchFamily="18" charset="0"/>
                <a:cs typeface="Times New Roman" panose="02020603050405020304" pitchFamily="18" charset="0"/>
              </a:rPr>
              <a:t>совместное участие в </a:t>
            </a:r>
            <a:r>
              <a:rPr lang="ru-RU" dirty="0" err="1" smtClean="0">
                <a:latin typeface="Times New Roman" panose="02020603050405020304" pitchFamily="18" charset="0"/>
                <a:cs typeface="Times New Roman" panose="02020603050405020304" pitchFamily="18" charset="0"/>
              </a:rPr>
              <a:t>квестах</a:t>
            </a:r>
            <a:r>
              <a:rPr lang="ru-RU" dirty="0" smtClean="0">
                <a:latin typeface="Times New Roman" panose="02020603050405020304" pitchFamily="18" charset="0"/>
                <a:cs typeface="Times New Roman" panose="02020603050405020304" pitchFamily="18" charset="0"/>
              </a:rPr>
              <a:t> и других </a:t>
            </a:r>
            <a:r>
              <a:rPr lang="ru-RU" dirty="0" smtClean="0">
                <a:latin typeface="Times New Roman" panose="02020603050405020304" pitchFamily="18" charset="0"/>
                <a:cs typeface="Times New Roman" panose="02020603050405020304" pitchFamily="18" charset="0"/>
              </a:rPr>
              <a:t>активностях.</a:t>
            </a:r>
            <a:endParaRPr lang="ru-RU"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8689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D0EBFE1E-DF5F-47A0-A76A-20B9FFB39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94760"/>
          </a:xfrm>
          <a:prstGeom prst="rect">
            <a:avLst/>
          </a:prstGeom>
        </p:spPr>
      </p:pic>
      <p:pic>
        <p:nvPicPr>
          <p:cNvPr id="10" name="Рисунок 9">
            <a:extLst>
              <a:ext uri="{FF2B5EF4-FFF2-40B4-BE49-F238E27FC236}">
                <a16:creationId xmlns:a16="http://schemas.microsoft.com/office/drawing/2014/main" xmlns="" id="{15F04D5E-D3E7-42B2-AD58-709AFCCB4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11" name="TextBox 10">
            <a:extLst>
              <a:ext uri="{FF2B5EF4-FFF2-40B4-BE49-F238E27FC236}">
                <a16:creationId xmlns:a16="http://schemas.microsoft.com/office/drawing/2014/main" xmlns="" id="{67693143-C874-4FAE-A0D5-6788AE7353FA}"/>
              </a:ext>
            </a:extLst>
          </p:cNvPr>
          <p:cNvSpPr txBox="1"/>
          <p:nvPr/>
        </p:nvSpPr>
        <p:spPr>
          <a:xfrm>
            <a:off x="1" y="1352106"/>
            <a:ext cx="12191999" cy="4001095"/>
          </a:xfrm>
          <a:prstGeom prst="rect">
            <a:avLst/>
          </a:prstGeom>
          <a:noFill/>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4-я </a:t>
            </a:r>
            <a:r>
              <a:rPr lang="ru-RU" sz="1600" b="1" dirty="0">
                <a:latin typeface="Times New Roman" panose="02020603050405020304" pitchFamily="18" charset="0"/>
                <a:cs typeface="Times New Roman" panose="02020603050405020304" pitchFamily="18" charset="0"/>
              </a:rPr>
              <a:t>неделя</a:t>
            </a:r>
            <a:endParaRPr lang="ru-RU" sz="1600" dirty="0">
              <a:latin typeface="Times New Roman" panose="02020603050405020304" pitchFamily="18" charset="0"/>
              <a:cs typeface="Times New Roman" panose="02020603050405020304" pitchFamily="18" charset="0"/>
            </a:endParaRPr>
          </a:p>
          <a:p>
            <a:r>
              <a:rPr lang="ru-RU" sz="1600" b="1"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Сплочение </a:t>
            </a:r>
            <a:r>
              <a:rPr lang="ru-RU" sz="1600" b="1" dirty="0" smtClean="0">
                <a:latin typeface="Times New Roman" panose="02020603050405020304" pitchFamily="18" charset="0"/>
                <a:cs typeface="Times New Roman" panose="02020603050405020304" pitchFamily="18" charset="0"/>
              </a:rPr>
              <a:t>команды</a:t>
            </a:r>
            <a:endParaRPr lang="ru-RU" sz="1600"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«ПАРЫ</a:t>
            </a:r>
            <a:r>
              <a:rPr lang="ru-RU" sz="1400" b="1"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Время выполнения 5-10 минут. </a:t>
            </a:r>
          </a:p>
          <a:p>
            <a:r>
              <a:rPr lang="ru-RU" sz="1600" dirty="0" smtClean="0">
                <a:latin typeface="Times New Roman" panose="02020603050405020304" pitchFamily="18" charset="0"/>
                <a:cs typeface="Times New Roman" panose="02020603050405020304" pitchFamily="18" charset="0"/>
              </a:rPr>
              <a:t>Рекомендуется </a:t>
            </a:r>
            <a:r>
              <a:rPr lang="ru-RU" sz="1600" dirty="0" smtClean="0">
                <a:latin typeface="Times New Roman" panose="02020603050405020304" pitchFamily="18" charset="0"/>
                <a:cs typeface="Times New Roman" panose="02020603050405020304" pitchFamily="18" charset="0"/>
              </a:rPr>
              <a:t>проводить </a:t>
            </a:r>
            <a:r>
              <a:rPr lang="ru-RU" sz="1600" dirty="0" smtClean="0">
                <a:latin typeface="Times New Roman" panose="02020603050405020304" pitchFamily="18" charset="0"/>
                <a:cs typeface="Times New Roman" panose="02020603050405020304" pitchFamily="18" charset="0"/>
              </a:rPr>
              <a:t>вне </a:t>
            </a:r>
            <a:r>
              <a:rPr lang="ru-RU" sz="1600" dirty="0" smtClean="0">
                <a:latin typeface="Times New Roman" panose="02020603050405020304" pitchFamily="18" charset="0"/>
                <a:cs typeface="Times New Roman" panose="02020603050405020304" pitchFamily="18" charset="0"/>
              </a:rPr>
              <a:t>льда. </a:t>
            </a:r>
          </a:p>
          <a:p>
            <a:r>
              <a:rPr lang="ru-RU" sz="1600" dirty="0" smtClean="0">
                <a:latin typeface="Times New Roman" panose="02020603050405020304" pitchFamily="18" charset="0"/>
                <a:cs typeface="Times New Roman" panose="02020603050405020304" pitchFamily="18" charset="0"/>
              </a:rPr>
              <a:t>Участвует вся команда.</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Мы похожи, мы </a:t>
            </a:r>
            <a:r>
              <a:rPr lang="ru-RU" sz="1600" dirty="0" smtClean="0">
                <a:latin typeface="Times New Roman" panose="02020603050405020304" pitchFamily="18" charset="0"/>
                <a:cs typeface="Times New Roman" panose="02020603050405020304" pitchFamily="18" charset="0"/>
              </a:rPr>
              <a:t>отличаемся». </a:t>
            </a:r>
            <a:r>
              <a:rPr lang="ru-RU" sz="1600" dirty="0" smtClean="0">
                <a:latin typeface="Times New Roman" panose="02020603050405020304" pitchFamily="18" charset="0"/>
                <a:cs typeface="Times New Roman" panose="02020603050405020304" pitchFamily="18" charset="0"/>
              </a:rPr>
              <a:t>Проводящий</a:t>
            </a:r>
            <a:r>
              <a:rPr lang="ru-RU" sz="1600" dirty="0">
                <a:latin typeface="Times New Roman" panose="02020603050405020304" pitchFamily="18" charset="0"/>
                <a:cs typeface="Times New Roman" panose="02020603050405020304" pitchFamily="18" charset="0"/>
              </a:rPr>
              <a:t> выбирает или организует пространство, достаточное для построения </a:t>
            </a:r>
            <a:r>
              <a:rPr lang="ru-RU" sz="1600" dirty="0" smtClean="0">
                <a:latin typeface="Times New Roman" panose="02020603050405020304" pitchFamily="18" charset="0"/>
                <a:cs typeface="Times New Roman" panose="02020603050405020304" pitchFamily="18" charset="0"/>
              </a:rPr>
              <a:t>двух </a:t>
            </a:r>
            <a:r>
              <a:rPr lang="ru-RU" sz="1600" dirty="0">
                <a:latin typeface="Times New Roman" panose="02020603050405020304" pitchFamily="18" charset="0"/>
                <a:cs typeface="Times New Roman" panose="02020603050405020304" pitchFamily="18" charset="0"/>
              </a:rPr>
              <a:t>кругов из участников, при сохранении границ личного </a:t>
            </a:r>
            <a:r>
              <a:rPr lang="ru-RU" sz="1600" dirty="0" smtClean="0">
                <a:latin typeface="Times New Roman" panose="02020603050405020304" pitchFamily="18" charset="0"/>
                <a:cs typeface="Times New Roman" panose="02020603050405020304" pitchFamily="18" charset="0"/>
              </a:rPr>
              <a:t>пространства.</a:t>
            </a:r>
          </a:p>
          <a:p>
            <a:pPr algn="just"/>
            <a:r>
              <a:rPr lang="ru-RU" sz="1600" dirty="0" smtClean="0">
                <a:latin typeface="Times New Roman" panose="02020603050405020304" pitchFamily="18" charset="0"/>
                <a:cs typeface="Times New Roman" panose="02020603050405020304" pitchFamily="18" charset="0"/>
              </a:rPr>
              <a:t>Проводящий: </a:t>
            </a:r>
            <a:r>
              <a:rPr lang="ru-RU" sz="1600" dirty="0" smtClean="0">
                <a:latin typeface="Times New Roman" panose="02020603050405020304" pitchFamily="18" charset="0"/>
                <a:cs typeface="Times New Roman" panose="02020603050405020304" pitchFamily="18" charset="0"/>
              </a:rPr>
              <a:t>«Ребята, выйдите, пожалуйста, сюда, рассчитайтесь на ПЕРВЫЙ и ВТОРОЙ. Теперь ВТОРЫЙ встают спинами друг к другу в маленький круг, а первый в большой круг, лицами ко ВТОРЫМ» (Чем дольше происходит построение кругов, тем меньше уровень доверительных взаимоотношений в команде).</a:t>
            </a:r>
          </a:p>
          <a:p>
            <a:pPr algn="just"/>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Теперь каждая пара ищет между собой одно различие и одно сходство, постарайтесь обойтись без «Мы оба мальчики» или «Мы </a:t>
            </a:r>
            <a:r>
              <a:rPr lang="ru-RU" sz="1600" dirty="0" smtClean="0">
                <a:latin typeface="Times New Roman" panose="02020603050405020304" pitchFamily="18" charset="0"/>
                <a:cs typeface="Times New Roman" panose="02020603050405020304" pitchFamily="18" charset="0"/>
              </a:rPr>
              <a:t>одна команда». Будьте </a:t>
            </a:r>
            <a:r>
              <a:rPr lang="ru-RU" sz="1600" dirty="0" err="1">
                <a:latin typeface="Times New Roman" panose="02020603050405020304" pitchFamily="18" charset="0"/>
                <a:cs typeface="Times New Roman" panose="02020603050405020304" pitchFamily="18" charset="0"/>
              </a:rPr>
              <a:t>оригинальнее</a:t>
            </a:r>
            <a:r>
              <a:rPr lang="ru-RU" sz="1600" dirty="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Как </a:t>
            </a:r>
            <a:r>
              <a:rPr lang="ru-RU" sz="1600" dirty="0">
                <a:latin typeface="Times New Roman" panose="02020603050405020304" pitchFamily="18" charset="0"/>
                <a:cs typeface="Times New Roman" panose="02020603050405020304" pitchFamily="18" charset="0"/>
              </a:rPr>
              <a:t>только в каждой паре это получается, внешний круг сдвигается вправо к следующему участнику внутреннего круга и вновь выполняет задание по поиску сходства и различия. Повторять до того </a:t>
            </a:r>
            <a:r>
              <a:rPr lang="ru-RU" sz="1600" dirty="0" smtClean="0">
                <a:latin typeface="Times New Roman" panose="02020603050405020304" pitchFamily="18" charset="0"/>
                <a:cs typeface="Times New Roman" panose="02020603050405020304" pitchFamily="18" charset="0"/>
              </a:rPr>
              <a:t>момента пока изначальные </a:t>
            </a:r>
            <a:r>
              <a:rPr lang="ru-RU" sz="1600" dirty="0">
                <a:latin typeface="Times New Roman" panose="02020603050405020304" pitchFamily="18" charset="0"/>
                <a:cs typeface="Times New Roman" panose="02020603050405020304" pitchFamily="18" charset="0"/>
              </a:rPr>
              <a:t>пары </a:t>
            </a:r>
            <a:r>
              <a:rPr lang="ru-RU" sz="1600" dirty="0" smtClean="0">
                <a:latin typeface="Times New Roman" panose="02020603050405020304" pitchFamily="18" charset="0"/>
                <a:cs typeface="Times New Roman" panose="02020603050405020304" pitchFamily="18" charset="0"/>
              </a:rPr>
              <a:t>не воссоединятся.</a:t>
            </a:r>
            <a:endParaRPr lang="ru-RU"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60127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 y="2388"/>
            <a:ext cx="12191999" cy="5786199"/>
          </a:xfrm>
          <a:prstGeom prst="rect">
            <a:avLst/>
          </a:prstGeom>
        </p:spPr>
        <p:txBody>
          <a:bodyPr wrap="square">
            <a:spAutoFit/>
          </a:bodyPr>
          <a:lstStyle/>
          <a:p>
            <a:pPr algn="ctr"/>
            <a:endParaRPr lang="ru-RU" sz="1600" dirty="0" smtClean="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pPr lvl="0" algn="ctr"/>
            <a:r>
              <a:rPr lang="ru-RU" sz="1600" b="1" dirty="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sz="1600" b="1" dirty="0" err="1" smtClean="0">
                <a:latin typeface="Times New Roman" panose="02020603050405020304" pitchFamily="18" charset="0"/>
                <a:cs typeface="Times New Roman" panose="02020603050405020304" pitchFamily="18" charset="0"/>
              </a:rPr>
              <a:t>саморегуляции</a:t>
            </a:r>
            <a:endParaRPr lang="ru-RU" sz="1600" b="1" dirty="0" smtClean="0">
              <a:latin typeface="Times New Roman" panose="02020603050405020304" pitchFamily="18" charset="0"/>
              <a:cs typeface="Times New Roman" panose="02020603050405020304" pitchFamily="18" charset="0"/>
            </a:endParaRPr>
          </a:p>
          <a:p>
            <a:pPr lvl="0"/>
            <a:endParaRPr lang="ru-RU" sz="1600" dirty="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Развитие внимания и памяти</a:t>
            </a:r>
          </a:p>
          <a:p>
            <a:endParaRPr lang="ru-RU" sz="1600" dirty="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«Помню </a:t>
            </a:r>
            <a:r>
              <a:rPr lang="ru-RU" sz="1600" b="1" dirty="0">
                <a:latin typeface="Times New Roman" panose="02020603050405020304" pitchFamily="18" charset="0"/>
                <a:cs typeface="Times New Roman" panose="02020603050405020304" pitchFamily="18" charset="0"/>
              </a:rPr>
              <a:t>всё</a:t>
            </a:r>
            <a:r>
              <a:rPr lang="ru-RU" sz="1600" b="1"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Время выполнения 5-10 минут. </a:t>
            </a:r>
          </a:p>
          <a:p>
            <a:r>
              <a:rPr lang="ru-RU" sz="1600" dirty="0" smtClean="0">
                <a:latin typeface="Times New Roman" panose="02020603050405020304" pitchFamily="18" charset="0"/>
                <a:cs typeface="Times New Roman" panose="02020603050405020304" pitchFamily="18" charset="0"/>
              </a:rPr>
              <a:t>Рекомендуется </a:t>
            </a:r>
            <a:r>
              <a:rPr lang="ru-RU" sz="1600" dirty="0" smtClean="0">
                <a:latin typeface="Times New Roman" panose="02020603050405020304" pitchFamily="18" charset="0"/>
                <a:cs typeface="Times New Roman" panose="02020603050405020304" pitchFamily="18" charset="0"/>
              </a:rPr>
              <a:t>проводить </a:t>
            </a:r>
            <a:r>
              <a:rPr lang="ru-RU" sz="1600" dirty="0" smtClean="0">
                <a:latin typeface="Times New Roman" panose="02020603050405020304" pitchFamily="18" charset="0"/>
                <a:cs typeface="Times New Roman" panose="02020603050405020304" pitchFamily="18" charset="0"/>
              </a:rPr>
              <a:t>вне </a:t>
            </a:r>
            <a:r>
              <a:rPr lang="ru-RU" sz="1600" dirty="0" smtClean="0">
                <a:latin typeface="Times New Roman" panose="02020603050405020304" pitchFamily="18" charset="0"/>
                <a:cs typeface="Times New Roman" panose="02020603050405020304" pitchFamily="18" charset="0"/>
              </a:rPr>
              <a:t>льда. Участвует вся команда по очереди.</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Основная </a:t>
            </a:r>
            <a:r>
              <a:rPr lang="ru-RU" sz="1600" dirty="0">
                <a:latin typeface="Times New Roman" panose="02020603050405020304" pitchFamily="18" charset="0"/>
                <a:cs typeface="Times New Roman" panose="02020603050405020304" pitchFamily="18" charset="0"/>
              </a:rPr>
              <a:t>задача игроков — запоминать слова в строгой последовательности, а за соблюдением условий следит стороннее лицо </a:t>
            </a:r>
            <a:r>
              <a:rPr lang="ru-RU" sz="1600" dirty="0" smtClean="0">
                <a:latin typeface="Times New Roman" panose="02020603050405020304" pitchFamily="18" charset="0"/>
                <a:cs typeface="Times New Roman" panose="02020603050405020304" pitchFamily="18" charset="0"/>
              </a:rPr>
              <a:t>(проводящий), </a:t>
            </a:r>
            <a:r>
              <a:rPr lang="ru-RU" sz="1600" dirty="0">
                <a:latin typeface="Times New Roman" panose="02020603050405020304" pitchFamily="18" charset="0"/>
                <a:cs typeface="Times New Roman" panose="02020603050405020304" pitchFamily="18" charset="0"/>
              </a:rPr>
              <a:t>записывая цепочку слов. Чтобы игра не </a:t>
            </a:r>
            <a:r>
              <a:rPr lang="ru-RU" sz="1600" dirty="0" smtClean="0">
                <a:latin typeface="Times New Roman" panose="02020603050405020304" pitchFamily="18" charset="0"/>
                <a:cs typeface="Times New Roman" panose="02020603050405020304" pitchFamily="18" charset="0"/>
              </a:rPr>
              <a:t>утомляла, </a:t>
            </a:r>
            <a:r>
              <a:rPr lang="ru-RU" sz="1600" dirty="0">
                <a:latin typeface="Times New Roman" panose="02020603050405020304" pitchFamily="18" charset="0"/>
                <a:cs typeface="Times New Roman" panose="02020603050405020304" pitchFamily="18" charset="0"/>
              </a:rPr>
              <a:t>используйте слова одной тематики: фрукты, овощи, города, страны.</a:t>
            </a:r>
          </a:p>
          <a:p>
            <a:r>
              <a:rPr lang="ru-RU" sz="1600" dirty="0">
                <a:latin typeface="Times New Roman" panose="02020603050405020304" pitchFamily="18" charset="0"/>
                <a:cs typeface="Times New Roman" panose="02020603050405020304" pitchFamily="18" charset="0"/>
              </a:rPr>
              <a:t>Процесс игры выглядит так: «Морковь</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 говорит первый игрок. «Морковь, редис</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 произносит другой. «Морковь, редис, томат…»</a:t>
            </a:r>
          </a:p>
          <a:p>
            <a:r>
              <a:rPr lang="ru-RU" sz="1600" dirty="0" smtClean="0">
                <a:latin typeface="Times New Roman" panose="02020603050405020304" pitchFamily="18" charset="0"/>
                <a:cs typeface="Times New Roman" panose="02020603050405020304" pitchFamily="18" charset="0"/>
              </a:rPr>
              <a:t>Перепутавший </a:t>
            </a:r>
            <a:r>
              <a:rPr lang="ru-RU" sz="1600" dirty="0">
                <a:latin typeface="Times New Roman" panose="02020603050405020304" pitchFamily="18" charset="0"/>
                <a:cs typeface="Times New Roman" panose="02020603050405020304" pitchFamily="18" charset="0"/>
              </a:rPr>
              <a:t>последовательность или забывший слово, выбывает из игры. Победитель — игрок, не допустивший ни одной ошибки.</a:t>
            </a:r>
          </a:p>
          <a:p>
            <a:r>
              <a:rPr lang="ru-RU" sz="1600" dirty="0">
                <a:latin typeface="Times New Roman" panose="02020603050405020304" pitchFamily="18" charset="0"/>
                <a:cs typeface="Times New Roman" panose="02020603050405020304" pitchFamily="18" charset="0"/>
              </a:rPr>
              <a:t>Соревновательный характер игры мотивирует </a:t>
            </a:r>
            <a:r>
              <a:rPr lang="ru-RU" sz="1600" dirty="0" smtClean="0">
                <a:latin typeface="Times New Roman" panose="02020603050405020304" pitchFamily="18" charset="0"/>
                <a:cs typeface="Times New Roman" panose="02020603050405020304" pitchFamily="18" charset="0"/>
              </a:rPr>
              <a:t>участников, </a:t>
            </a:r>
            <a:r>
              <a:rPr lang="ru-RU" sz="1600" dirty="0">
                <a:latin typeface="Times New Roman" panose="02020603050405020304" pitchFamily="18" charset="0"/>
                <a:cs typeface="Times New Roman" panose="02020603050405020304" pitchFamily="18" charset="0"/>
              </a:rPr>
              <a:t>заставляя их с интересом участвовать и тренировать свою память и внимательность.</a:t>
            </a:r>
          </a:p>
          <a:p>
            <a:r>
              <a:rPr lang="ru-RU" sz="1600" dirty="0">
                <a:latin typeface="Times New Roman" panose="02020603050405020304" pitchFamily="18" charset="0"/>
                <a:cs typeface="Times New Roman" panose="02020603050405020304" pitchFamily="18" charset="0"/>
              </a:rPr>
              <a:t> </a:t>
            </a:r>
          </a:p>
          <a:p>
            <a:pPr algn="ctr"/>
            <a:r>
              <a:rPr lang="ru-RU" sz="1600" b="1" dirty="0" smtClean="0">
                <a:latin typeface="Times New Roman" panose="02020603050405020304" pitchFamily="18" charset="0"/>
                <a:cs typeface="Times New Roman" panose="02020603050405020304" pitchFamily="18" charset="0"/>
              </a:rPr>
              <a:t>Развитие памяти</a:t>
            </a:r>
          </a:p>
          <a:p>
            <a:endParaRPr lang="ru-RU" sz="1600" dirty="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«Запомни движения»</a:t>
            </a:r>
          </a:p>
          <a:p>
            <a:r>
              <a:rPr lang="ru-RU" sz="1600" dirty="0">
                <a:latin typeface="Times New Roman" panose="02020603050405020304" pitchFamily="18" charset="0"/>
                <a:cs typeface="Times New Roman" panose="02020603050405020304" pitchFamily="18" charset="0"/>
              </a:rPr>
              <a:t>Время выполнения 5-10 минут.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Можно </a:t>
            </a:r>
            <a:r>
              <a:rPr lang="ru-RU" sz="1600" dirty="0">
                <a:latin typeface="Times New Roman" panose="02020603050405020304" pitchFamily="18" charset="0"/>
                <a:cs typeface="Times New Roman" panose="02020603050405020304" pitchFamily="18" charset="0"/>
              </a:rPr>
              <a:t>проводить как на льду, так и вне льда. Участвует вся </a:t>
            </a:r>
            <a:r>
              <a:rPr lang="ru-RU" sz="1600" dirty="0" smtClean="0">
                <a:latin typeface="Times New Roman" panose="02020603050405020304" pitchFamily="18" charset="0"/>
                <a:cs typeface="Times New Roman" panose="02020603050405020304" pitchFamily="18" charset="0"/>
              </a:rPr>
              <a:t>команда.</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Участники </a:t>
            </a:r>
            <a:r>
              <a:rPr lang="ru-RU" sz="1600" dirty="0">
                <a:latin typeface="Times New Roman" panose="02020603050405020304" pitchFamily="18" charset="0"/>
                <a:cs typeface="Times New Roman" panose="02020603050405020304" pitchFamily="18" charset="0"/>
              </a:rPr>
              <a:t>повторяют движения рук и ног за </a:t>
            </a:r>
            <a:r>
              <a:rPr lang="ru-RU" sz="1600" dirty="0" smtClean="0">
                <a:latin typeface="Times New Roman" panose="02020603050405020304" pitchFamily="18" charset="0"/>
                <a:cs typeface="Times New Roman" panose="02020603050405020304" pitchFamily="18" charset="0"/>
              </a:rPr>
              <a:t>проводящим.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Когда </a:t>
            </a:r>
            <a:r>
              <a:rPr lang="ru-RU" sz="1600" dirty="0">
                <a:latin typeface="Times New Roman" panose="02020603050405020304" pitchFamily="18" charset="0"/>
                <a:cs typeface="Times New Roman" panose="02020603050405020304" pitchFamily="18" charset="0"/>
              </a:rPr>
              <a:t>они запомнят очередность упражнений, повторяют их в обратном порядке</a:t>
            </a:r>
            <a:r>
              <a:rPr lang="ru-RU" sz="1600" dirty="0" smtClean="0">
                <a:latin typeface="Times New Roman" panose="02020603050405020304" pitchFamily="18" charset="0"/>
                <a:cs typeface="Times New Roman" panose="02020603050405020304" pitchFamily="18" charset="0"/>
              </a:rPr>
              <a:t>.</a:t>
            </a:r>
            <a:endParaRPr lang="ru-RU" sz="1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5703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299720" y="2388"/>
            <a:ext cx="11592560" cy="1277273"/>
          </a:xfrm>
          <a:prstGeom prst="rect">
            <a:avLst/>
          </a:prstGeom>
        </p:spPr>
        <p:txBody>
          <a:bodyPr wrap="square">
            <a:spAutoFit/>
          </a:bodyPr>
          <a:lstStyle/>
          <a:p>
            <a:pPr algn="ctr"/>
            <a:endParaRPr lang="ru-RU" sz="1600" dirty="0" smtClean="0">
              <a:latin typeface="Times New Roman" panose="02020603050405020304" pitchFamily="18" charset="0"/>
              <a:cs typeface="Times New Roman" panose="02020603050405020304" pitchFamily="18" charset="0"/>
            </a:endParaRPr>
          </a:p>
          <a:p>
            <a:pPr algn="ctr"/>
            <a:endParaRPr lang="ru-RU" sz="1300" dirty="0" smtClean="0">
              <a:latin typeface="Times New Roman" panose="02020603050405020304" pitchFamily="18" charset="0"/>
              <a:cs typeface="Times New Roman" panose="02020603050405020304" pitchFamily="18" charset="0"/>
            </a:endParaRPr>
          </a:p>
          <a:p>
            <a:pPr algn="ctr"/>
            <a:endParaRPr lang="ru-RU" sz="1600" dirty="0">
              <a:solidFill>
                <a:srgbClr val="002060"/>
              </a:solidFill>
              <a:latin typeface="Times New Roman" panose="02020603050405020304" pitchFamily="18" charset="0"/>
              <a:cs typeface="Times New Roman" panose="02020603050405020304" pitchFamily="18" charset="0"/>
            </a:endParaRPr>
          </a:p>
          <a:p>
            <a:pPr algn="ctr"/>
            <a:endParaRPr lang="ru-RU" sz="1600" dirty="0" smtClean="0">
              <a:solidFill>
                <a:srgbClr val="002060"/>
              </a:solidFill>
              <a:latin typeface="Times New Roman" panose="02020603050405020304" pitchFamily="18" charset="0"/>
              <a:cs typeface="Times New Roman" panose="02020603050405020304" pitchFamily="18" charset="0"/>
            </a:endParaRPr>
          </a:p>
          <a:p>
            <a:pPr algn="ctr"/>
            <a:endParaRPr lang="ru-RU" sz="1600"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58846"/>
            <a:ext cx="12191998" cy="6740307"/>
          </a:xfrm>
          <a:prstGeom prst="rect">
            <a:avLst/>
          </a:prstGeom>
          <a:noFill/>
        </p:spPr>
        <p:txBody>
          <a:bodyPr wrap="square" rtlCol="0">
            <a:spAutoFit/>
          </a:bodyPr>
          <a:lstStyle/>
          <a:p>
            <a:pPr lvl="0" algn="ctr"/>
            <a:r>
              <a:rPr lang="ru-RU" b="1" dirty="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b="1" dirty="0" err="1" smtClean="0">
                <a:latin typeface="Times New Roman" panose="02020603050405020304" pitchFamily="18" charset="0"/>
                <a:cs typeface="Times New Roman" panose="02020603050405020304" pitchFamily="18" charset="0"/>
              </a:rPr>
              <a:t>саморегуляции</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p>
          <a:p>
            <a:pPr algn="ctr"/>
            <a:r>
              <a:rPr lang="ru-RU" b="1" dirty="0" smtClean="0">
                <a:latin typeface="Times New Roman" panose="02020603050405020304" pitchFamily="18" charset="0"/>
                <a:cs typeface="Times New Roman" panose="02020603050405020304" pitchFamily="18" charset="0"/>
              </a:rPr>
              <a:t>Развитие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pPr algn="ctr"/>
            <a:endParaRPr lang="ru-RU" u="sng"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Выполняется 10-15 минут. </a:t>
            </a:r>
          </a:p>
          <a:p>
            <a:r>
              <a:rPr lang="ru-RU" dirty="0" smtClean="0">
                <a:latin typeface="Times New Roman" panose="02020603050405020304" pitchFamily="18" charset="0"/>
                <a:cs typeface="Times New Roman" panose="02020603050405020304" pitchFamily="18" charset="0"/>
              </a:rPr>
              <a:t>Участвует вся команда. </a:t>
            </a:r>
            <a:r>
              <a:rPr lang="ru-RU" dirty="0" smtClean="0">
                <a:latin typeface="Times New Roman" panose="02020603050405020304" pitchFamily="18" charset="0"/>
                <a:cs typeface="Times New Roman" panose="02020603050405020304" pitchFamily="18" charset="0"/>
              </a:rPr>
              <a:t>Рекомендуется проводить вне </a:t>
            </a:r>
            <a:r>
              <a:rPr lang="ru-RU" dirty="0" smtClean="0">
                <a:latin typeface="Times New Roman" panose="02020603050405020304" pitchFamily="18" charset="0"/>
                <a:cs typeface="Times New Roman" panose="02020603050405020304" pitchFamily="18" charset="0"/>
              </a:rPr>
              <a:t>льда.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Дыхание по «квадрату». Вдох одна сторона квадрата, выдох-другая сторона квадрата. И так дышим 10 циклов. Можно использовать также перед сном.</a:t>
            </a:r>
          </a:p>
          <a:p>
            <a:pPr algn="ctr"/>
            <a:r>
              <a:rPr lang="ru-RU" b="1" dirty="0" smtClean="0">
                <a:latin typeface="Times New Roman" panose="02020603050405020304" pitchFamily="18" charset="0"/>
                <a:cs typeface="Times New Roman" panose="02020603050405020304" pitchFamily="18" charset="0"/>
              </a:rPr>
              <a:t>Развитие внимания</a:t>
            </a:r>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Замри.</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Цель – развивать активное внимание</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Выполняется 5-10 </a:t>
            </a:r>
            <a:r>
              <a:rPr lang="ru-RU" dirty="0">
                <a:latin typeface="Times New Roman" panose="02020603050405020304" pitchFamily="18" charset="0"/>
                <a:cs typeface="Times New Roman" panose="02020603050405020304" pitchFamily="18" charset="0"/>
              </a:rPr>
              <a:t>минут.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Участвует </a:t>
            </a:r>
            <a:r>
              <a:rPr lang="ru-RU" dirty="0">
                <a:latin typeface="Times New Roman" panose="02020603050405020304" pitchFamily="18" charset="0"/>
                <a:cs typeface="Times New Roman" panose="02020603050405020304" pitchFamily="18" charset="0"/>
              </a:rPr>
              <a:t>вся команда. </a:t>
            </a:r>
            <a:r>
              <a:rPr lang="ru-RU" dirty="0" smtClean="0">
                <a:latin typeface="Times New Roman" panose="02020603050405020304" pitchFamily="18" charset="0"/>
                <a:cs typeface="Times New Roman" panose="02020603050405020304" pitchFamily="18" charset="0"/>
              </a:rPr>
              <a:t>Рекомендуется проводить </a:t>
            </a:r>
            <a:r>
              <a:rPr lang="ru-RU" dirty="0">
                <a:latin typeface="Times New Roman" panose="02020603050405020304" pitchFamily="18" charset="0"/>
                <a:cs typeface="Times New Roman" panose="02020603050405020304" pitchFamily="18" charset="0"/>
              </a:rPr>
              <a:t>вне льда.</a:t>
            </a:r>
          </a:p>
          <a:p>
            <a:r>
              <a:rPr lang="ru-RU" dirty="0" smtClean="0">
                <a:latin typeface="Times New Roman" panose="02020603050405020304" pitchFamily="18" charset="0"/>
                <a:cs typeface="Times New Roman" panose="02020603050405020304" pitchFamily="18" charset="0"/>
              </a:rPr>
              <a:t>Процедура </a:t>
            </a:r>
            <a:r>
              <a:rPr lang="ru-RU" dirty="0">
                <a:latin typeface="Times New Roman" panose="02020603050405020304" pitchFamily="18" charset="0"/>
                <a:cs typeface="Times New Roman" panose="02020603050405020304" pitchFamily="18" charset="0"/>
              </a:rPr>
              <a:t>игры. По сигналу </a:t>
            </a:r>
            <a:r>
              <a:rPr lang="ru-RU" dirty="0" smtClean="0">
                <a:latin typeface="Times New Roman" panose="02020603050405020304" pitchFamily="18" charset="0"/>
                <a:cs typeface="Times New Roman" panose="02020603050405020304" pitchFamily="18" charset="0"/>
              </a:rPr>
              <a:t>проводящего все участники </a:t>
            </a:r>
            <a:r>
              <a:rPr lang="ru-RU" dirty="0">
                <a:latin typeface="Times New Roman" panose="02020603050405020304" pitchFamily="18" charset="0"/>
                <a:cs typeface="Times New Roman" panose="02020603050405020304" pitchFamily="18" charset="0"/>
              </a:rPr>
              <a:t>должны замереть в той же позе, в которой были в момент сигнала. Проигрывает тот, кто шевелится, его забирает к себе дракон или он выбывает из игры. </a:t>
            </a:r>
          </a:p>
          <a:p>
            <a:endParaRPr lang="ru-RU" u="sng"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мышления</a:t>
            </a:r>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«Я загадал</a:t>
            </a:r>
            <a:r>
              <a:rPr lang="ru-RU" b="1"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Выполняется 10-15 минут.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Участвует </a:t>
            </a:r>
            <a:r>
              <a:rPr lang="ru-RU" dirty="0">
                <a:latin typeface="Times New Roman" panose="02020603050405020304" pitchFamily="18" charset="0"/>
                <a:cs typeface="Times New Roman" panose="02020603050405020304" pitchFamily="18" charset="0"/>
              </a:rPr>
              <a:t>вся команда. </a:t>
            </a:r>
            <a:r>
              <a:rPr lang="ru-RU" dirty="0" smtClean="0">
                <a:latin typeface="Times New Roman" panose="02020603050405020304" pitchFamily="18" charset="0"/>
                <a:cs typeface="Times New Roman" panose="02020603050405020304" pitchFamily="18" charset="0"/>
              </a:rPr>
              <a:t>Рекомендуется проводить вне </a:t>
            </a:r>
            <a:r>
              <a:rPr lang="ru-RU" dirty="0">
                <a:latin typeface="Times New Roman" panose="02020603050405020304" pitchFamily="18" charset="0"/>
                <a:cs typeface="Times New Roman" panose="02020603050405020304" pitchFamily="18" charset="0"/>
              </a:rPr>
              <a:t>льда.</a:t>
            </a:r>
          </a:p>
          <a:p>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загадывает в уме какой-либо предмет. </a:t>
            </a:r>
            <a:r>
              <a:rPr lang="ru-RU" dirty="0" smtClean="0">
                <a:latin typeface="Times New Roman" panose="02020603050405020304" pitchFamily="18" charset="0"/>
                <a:cs typeface="Times New Roman" panose="02020603050405020304" pitchFamily="18" charset="0"/>
              </a:rPr>
              <a:t>Участники </a:t>
            </a:r>
            <a:r>
              <a:rPr lang="ru-RU" dirty="0" smtClean="0">
                <a:latin typeface="Times New Roman" panose="02020603050405020304" pitchFamily="18" charset="0"/>
                <a:cs typeface="Times New Roman" panose="02020603050405020304" pitchFamily="18" charset="0"/>
              </a:rPr>
              <a:t>по очереди задают вопросы. Задача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угадать его при помощи уточняющих вопросов. Желательно, чтобы </a:t>
            </a:r>
            <a:r>
              <a:rPr lang="ru-RU" dirty="0" smtClean="0">
                <a:latin typeface="Times New Roman" panose="02020603050405020304" pitchFamily="18" charset="0"/>
                <a:cs typeface="Times New Roman" panose="02020603050405020304" pitchFamily="18" charset="0"/>
              </a:rPr>
              <a:t>участник </a:t>
            </a:r>
            <a:r>
              <a:rPr lang="ru-RU" dirty="0">
                <a:latin typeface="Times New Roman" panose="02020603050405020304" pitchFamily="18" charset="0"/>
                <a:cs typeface="Times New Roman" panose="02020603050405020304" pitchFamily="18" charset="0"/>
              </a:rPr>
              <a:t>учился правильно формулировать наводящие вопросы, позволяющие ему выделять ключевые признаки угадываемых предметов.</a:t>
            </a:r>
          </a:p>
          <a:p>
            <a:endParaRPr lang="ru-RU" dirty="0"/>
          </a:p>
        </p:txBody>
      </p:sp>
    </p:spTree>
    <p:extLst>
      <p:ext uri="{BB962C8B-B14F-4D97-AF65-F5344CB8AC3E}">
        <p14:creationId xmlns:p14="http://schemas.microsoft.com/office/powerpoint/2010/main" val="39845893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76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6" name="Прямоугольник 5"/>
          <p:cNvSpPr/>
          <p:nvPr/>
        </p:nvSpPr>
        <p:spPr>
          <a:xfrm>
            <a:off x="1" y="203087"/>
            <a:ext cx="12191999" cy="6432530"/>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Развитие мышления</a:t>
            </a:r>
          </a:p>
          <a:p>
            <a:endParaRPr lang="ru-RU" sz="1600" dirty="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«Нелогичные ассоциации»</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Цель: Развитие мышления</a:t>
            </a:r>
            <a:r>
              <a:rPr lang="ru-RU" sz="1600"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Время выполнения 5-10 минут. </a:t>
            </a:r>
          </a:p>
          <a:p>
            <a:r>
              <a:rPr lang="ru-RU" sz="1600" dirty="0" smtClean="0">
                <a:latin typeface="Times New Roman" panose="02020603050405020304" pitchFamily="18" charset="0"/>
                <a:cs typeface="Times New Roman" panose="02020603050405020304" pitchFamily="18" charset="0"/>
              </a:rPr>
              <a:t>Проводится </a:t>
            </a:r>
            <a:r>
              <a:rPr lang="ru-RU" sz="1600" dirty="0" smtClean="0">
                <a:latin typeface="Times New Roman" panose="02020603050405020304" pitchFamily="18" charset="0"/>
                <a:cs typeface="Times New Roman" panose="02020603050405020304" pitchFamily="18" charset="0"/>
              </a:rPr>
              <a:t>вне </a:t>
            </a:r>
            <a:r>
              <a:rPr lang="ru-RU" sz="1600" dirty="0" smtClean="0">
                <a:latin typeface="Times New Roman" panose="02020603050405020304" pitchFamily="18" charset="0"/>
                <a:cs typeface="Times New Roman" panose="02020603050405020304" pitchFamily="18" charset="0"/>
              </a:rPr>
              <a:t>льда. </a:t>
            </a:r>
          </a:p>
          <a:p>
            <a:r>
              <a:rPr lang="ru-RU" sz="1600" dirty="0" smtClean="0">
                <a:latin typeface="Times New Roman" panose="02020603050405020304" pitchFamily="18" charset="0"/>
                <a:cs typeface="Times New Roman" panose="02020603050405020304" pitchFamily="18" charset="0"/>
              </a:rPr>
              <a:t>Участвует вся команда по очереди.</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Ход проведения: Дайте </a:t>
            </a:r>
            <a:r>
              <a:rPr lang="ru-RU" sz="1600" dirty="0" smtClean="0">
                <a:latin typeface="Times New Roman" panose="02020603050405020304" pitchFamily="18" charset="0"/>
                <a:cs typeface="Times New Roman" panose="02020603050405020304" pitchFamily="18" charset="0"/>
              </a:rPr>
              <a:t>участникам </a:t>
            </a:r>
            <a:r>
              <a:rPr lang="ru-RU" sz="1600" dirty="0">
                <a:latin typeface="Times New Roman" panose="02020603050405020304" pitchFamily="18" charset="0"/>
                <a:cs typeface="Times New Roman" panose="02020603050405020304" pitchFamily="18" charset="0"/>
              </a:rPr>
              <a:t>несколько слов, логически не связанных между </a:t>
            </a:r>
            <a:r>
              <a:rPr lang="ru-RU" sz="1600" dirty="0" smtClean="0">
                <a:latin typeface="Times New Roman" panose="02020603050405020304" pitchFamily="18" charset="0"/>
                <a:cs typeface="Times New Roman" panose="02020603050405020304" pitchFamily="18" charset="0"/>
              </a:rPr>
              <a:t>собой (книга, цветок, сосиска, мыло).</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Предложите им попробовать найти ассоциации, которые бы связывали эти слова. Пусть они фиксируют первые пришедшие на ум ассоциации. Постарайтесь дать простор их воображению, не ограничивайте их рамками логичных ассоциаций. В результате должна получиться маленькая история.</a:t>
            </a:r>
          </a:p>
          <a:p>
            <a:r>
              <a:rPr lang="ru-RU" sz="1600" dirty="0">
                <a:latin typeface="Times New Roman" panose="02020603050405020304" pitchFamily="18" charset="0"/>
                <a:cs typeface="Times New Roman" panose="02020603050405020304" pitchFamily="18" charset="0"/>
              </a:rPr>
              <a:t>Используйте это упражнение как можно чаще, чтобы выработать у </a:t>
            </a:r>
            <a:r>
              <a:rPr lang="ru-RU" sz="1600" dirty="0" smtClean="0">
                <a:latin typeface="Times New Roman" panose="02020603050405020304" pitchFamily="18" charset="0"/>
                <a:cs typeface="Times New Roman" panose="02020603050405020304" pitchFamily="18" charset="0"/>
              </a:rPr>
              <a:t>участников игры </a:t>
            </a:r>
            <a:r>
              <a:rPr lang="ru-RU" sz="1600" dirty="0">
                <a:latin typeface="Times New Roman" panose="02020603050405020304" pitchFamily="18" charset="0"/>
                <a:cs typeface="Times New Roman" panose="02020603050405020304" pitchFamily="18" charset="0"/>
              </a:rPr>
              <a:t>устойчивый навык.</a:t>
            </a:r>
          </a:p>
          <a:p>
            <a:endParaRPr lang="ru-RU" sz="1600" b="1"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Развитие мотивации</a:t>
            </a:r>
          </a:p>
          <a:p>
            <a:endParaRPr lang="ru-RU" sz="1600" u="sng"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Выполняется 10-15 минут. </a:t>
            </a:r>
          </a:p>
          <a:p>
            <a:r>
              <a:rPr lang="ru-RU" sz="1600" dirty="0" smtClean="0">
                <a:latin typeface="Times New Roman" panose="02020603050405020304" pitchFamily="18" charset="0"/>
                <a:cs typeface="Times New Roman" panose="02020603050405020304" pitchFamily="18" charset="0"/>
              </a:rPr>
              <a:t>Участвует вся команда. </a:t>
            </a:r>
          </a:p>
          <a:p>
            <a:r>
              <a:rPr lang="ru-RU" sz="1600" dirty="0" smtClean="0">
                <a:latin typeface="Times New Roman" panose="02020603050405020304" pitchFamily="18" charset="0"/>
                <a:cs typeface="Times New Roman" panose="02020603050405020304" pitchFamily="18" charset="0"/>
              </a:rPr>
              <a:t>Можно проводить как на льду, так и вне льда.</a:t>
            </a:r>
          </a:p>
          <a:p>
            <a:r>
              <a:rPr lang="ru-RU" sz="1600" b="1" dirty="0" smtClean="0">
                <a:latin typeface="Times New Roman" panose="02020603050405020304" pitchFamily="18" charset="0"/>
                <a:cs typeface="Times New Roman" panose="02020603050405020304" pitchFamily="18" charset="0"/>
              </a:rPr>
              <a:t>«</a:t>
            </a:r>
            <a:r>
              <a:rPr lang="ru-RU" sz="1600" b="1" dirty="0">
                <a:latin typeface="Times New Roman" panose="02020603050405020304" pitchFamily="18" charset="0"/>
                <a:cs typeface="Times New Roman" panose="02020603050405020304" pitchFamily="18" charset="0"/>
              </a:rPr>
              <a:t>Научи меня</a:t>
            </a:r>
            <a:r>
              <a:rPr lang="ru-RU" sz="1600" b="1"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Основан </a:t>
            </a:r>
            <a:r>
              <a:rPr lang="ru-RU" sz="1600" dirty="0">
                <a:latin typeface="Times New Roman" panose="02020603050405020304" pitchFamily="18" charset="0"/>
                <a:cs typeface="Times New Roman" panose="02020603050405020304" pitchFamily="18" charset="0"/>
              </a:rPr>
              <a:t>на желании </a:t>
            </a:r>
            <a:r>
              <a:rPr lang="ru-RU" sz="1600" dirty="0" smtClean="0">
                <a:latin typeface="Times New Roman" panose="02020603050405020304" pitchFamily="18" charset="0"/>
                <a:cs typeface="Times New Roman" panose="02020603050405020304" pitchFamily="18" charset="0"/>
              </a:rPr>
              <a:t>чувствовать </a:t>
            </a:r>
            <a:r>
              <a:rPr lang="ru-RU" sz="1600" dirty="0">
                <a:latin typeface="Times New Roman" panose="02020603050405020304" pitchFamily="18" charset="0"/>
                <a:cs typeface="Times New Roman" panose="02020603050405020304" pitchFamily="18" charset="0"/>
              </a:rPr>
              <a:t>себя знающим и умеющим.</a:t>
            </a:r>
          </a:p>
          <a:p>
            <a:r>
              <a:rPr lang="ru-RU" sz="1600" dirty="0">
                <a:latin typeface="Times New Roman" panose="02020603050405020304" pitchFamily="18" charset="0"/>
                <a:cs typeface="Times New Roman" panose="02020603050405020304" pitchFamily="18" charset="0"/>
              </a:rPr>
              <a:t>Вы сообщаете  </a:t>
            </a:r>
            <a:r>
              <a:rPr lang="ru-RU" sz="1600" dirty="0" smtClean="0">
                <a:latin typeface="Times New Roman" panose="02020603050405020304" pitchFamily="18" charset="0"/>
                <a:cs typeface="Times New Roman" panose="02020603050405020304" pitchFamily="18" charset="0"/>
              </a:rPr>
              <a:t>участникам, </a:t>
            </a:r>
            <a:r>
              <a:rPr lang="ru-RU" sz="1600" dirty="0">
                <a:latin typeface="Times New Roman" panose="02020603050405020304" pitchFamily="18" charset="0"/>
                <a:cs typeface="Times New Roman" panose="02020603050405020304" pitchFamily="18" charset="0"/>
              </a:rPr>
              <a:t>что собираетесь заняться </a:t>
            </a:r>
            <a:r>
              <a:rPr lang="ru-RU" sz="1600" dirty="0" smtClean="0">
                <a:latin typeface="Times New Roman" panose="02020603050405020304" pitchFamily="18" charset="0"/>
                <a:cs typeface="Times New Roman" panose="02020603050405020304" pitchFamily="18" charset="0"/>
              </a:rPr>
              <a:t>какой-либо </a:t>
            </a:r>
            <a:r>
              <a:rPr lang="ru-RU" sz="1600" dirty="0">
                <a:latin typeface="Times New Roman" panose="02020603050405020304" pitchFamily="18" charset="0"/>
                <a:cs typeface="Times New Roman" panose="02020603050405020304" pitchFamily="18" charset="0"/>
              </a:rPr>
              <a:t>деятельностью и просите </a:t>
            </a:r>
            <a:r>
              <a:rPr lang="ru-RU" sz="1600" dirty="0" smtClean="0">
                <a:latin typeface="Times New Roman" panose="02020603050405020304" pitchFamily="18" charset="0"/>
                <a:cs typeface="Times New Roman" panose="02020603050405020304" pitchFamily="18" charset="0"/>
              </a:rPr>
              <a:t>их </a:t>
            </a:r>
            <a:r>
              <a:rPr lang="ru-RU" sz="1600" dirty="0">
                <a:latin typeface="Times New Roman" panose="02020603050405020304" pitchFamily="18" charset="0"/>
                <a:cs typeface="Times New Roman" panose="02020603050405020304" pitchFamily="18" charset="0"/>
              </a:rPr>
              <a:t>научить вас. По окончании игры каждому </a:t>
            </a:r>
            <a:r>
              <a:rPr lang="ru-RU" sz="1600" dirty="0" smtClean="0">
                <a:latin typeface="Times New Roman" panose="02020603050405020304" pitchFamily="18" charset="0"/>
                <a:cs typeface="Times New Roman" panose="02020603050405020304" pitchFamily="18" charset="0"/>
              </a:rPr>
              <a:t>участнику </a:t>
            </a:r>
            <a:r>
              <a:rPr lang="ru-RU" sz="1600" dirty="0">
                <a:latin typeface="Times New Roman" panose="02020603050405020304" pitchFamily="18" charset="0"/>
                <a:cs typeface="Times New Roman" panose="02020603050405020304" pitchFamily="18" charset="0"/>
              </a:rPr>
              <a:t>даете оценку его действий.</a:t>
            </a:r>
          </a:p>
          <a:p>
            <a:r>
              <a:rPr lang="ru-RU" sz="1600" dirty="0">
                <a:latin typeface="Times New Roman" panose="02020603050405020304" pitchFamily="18" charset="0"/>
                <a:cs typeface="Times New Roman" panose="02020603050405020304" pitchFamily="18" charset="0"/>
              </a:rPr>
              <a:t>Например</a:t>
            </a:r>
            <a:r>
              <a:rPr lang="ru-RU" sz="1600" dirty="0" smtClean="0">
                <a:latin typeface="Times New Roman" panose="02020603050405020304" pitchFamily="18" charset="0"/>
                <a:cs typeface="Times New Roman" panose="02020603050405020304" pitchFamily="18" charset="0"/>
              </a:rPr>
              <a:t>: «Научите меня …».</a:t>
            </a:r>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400" dirty="0"/>
              <a:t> </a:t>
            </a:r>
          </a:p>
          <a:p>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8121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 y="826058"/>
            <a:ext cx="12191998" cy="6186309"/>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Развитие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Формирование положительного настроения» </a:t>
            </a:r>
            <a:r>
              <a:rPr lang="ru-RU" u="sng" dirty="0">
                <a:latin typeface="Times New Roman" panose="02020603050405020304" pitchFamily="18" charset="0"/>
                <a:cs typeface="Times New Roman" panose="02020603050405020304" pitchFamily="18" charset="0"/>
              </a:rPr>
              <a:t/>
            </a:r>
            <a:br>
              <a:rPr lang="ru-RU" u="sng"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(можно с </a:t>
            </a:r>
            <a:r>
              <a:rPr lang="ru-RU" dirty="0">
                <a:latin typeface="Times New Roman" panose="02020603050405020304" pitchFamily="18" charset="0"/>
                <a:cs typeface="Times New Roman" panose="02020603050405020304" pitchFamily="18" charset="0"/>
              </a:rPr>
              <a:t>использованием фоновой музыки)</a:t>
            </a:r>
          </a:p>
          <a:p>
            <a:r>
              <a:rPr lang="ru-RU" dirty="0" smtClean="0">
                <a:latin typeface="Times New Roman" panose="02020603050405020304" pitchFamily="18" charset="0"/>
                <a:cs typeface="Times New Roman" panose="02020603050405020304" pitchFamily="18" charset="0"/>
              </a:rPr>
              <a:t>Время проведения 5-10 минут. </a:t>
            </a:r>
          </a:p>
          <a:p>
            <a:r>
              <a:rPr lang="ru-RU" dirty="0" smtClean="0">
                <a:latin typeface="Times New Roman" panose="02020603050405020304" pitchFamily="18" charset="0"/>
                <a:cs typeface="Times New Roman" panose="02020603050405020304" pitchFamily="18" charset="0"/>
              </a:rPr>
              <a:t>Выполняется вне льда. </a:t>
            </a:r>
          </a:p>
          <a:p>
            <a:r>
              <a:rPr lang="ru-RU" dirty="0" smtClean="0">
                <a:latin typeface="Times New Roman" panose="02020603050405020304" pitchFamily="18" charset="0"/>
                <a:cs typeface="Times New Roman" panose="02020603050405020304" pitchFamily="18" charset="0"/>
              </a:rPr>
              <a:t>Участвует вся команда.</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Проводящий говорит: «Сядьте </a:t>
            </a:r>
            <a:r>
              <a:rPr lang="ru-RU" dirty="0">
                <a:latin typeface="Times New Roman" panose="02020603050405020304" pitchFamily="18" charset="0"/>
                <a:cs typeface="Times New Roman" panose="02020603050405020304" pitchFamily="18" charset="0"/>
              </a:rPr>
              <a:t>удобно, расслабьтесь, закройте глаза, слегка откройте рот. Дышите ритмично, но не глубоко. Пусть дышит тело, тогда дыхание будет становиться все более поверхностным. Почувствуйте, как ваше тело обретает глубокую расслабленность. Попробуйте ощутить улыбку, но не на лице, а внутри себя. Улыбка озаряет все ваше существо. Вы будто улыбаетесь животом</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Ваша </a:t>
            </a:r>
            <a:r>
              <a:rPr lang="ru-RU" dirty="0">
                <a:latin typeface="Times New Roman" panose="02020603050405020304" pitchFamily="18" charset="0"/>
                <a:cs typeface="Times New Roman" panose="02020603050405020304" pitchFamily="18" charset="0"/>
              </a:rPr>
              <a:t>улыбка мягкая, едва уловимая, подобная цветку розы, распустившемуся у вас в животе и источающему аромат по всему телу. Почувствуйте, как вместе с улыбкой у вас рождается хорошее настроение и удивительное чувство покоя и внутренней гармонии. Родив в себе такую улыбку, вы будете счастливы в течение всего дня. А теперь считаем до шести. «Один» – ноги легкие, «два» – руки легкие, «три, четыре» - сердце и дыхание совершенно нормальные, «пять» – лоб прохладный, «шесть» – руки сильные; глубоко вздохнуть, глаза открыть!» Вы чувствуете себя совершенно спокойно </a:t>
            </a:r>
            <a:r>
              <a:rPr lang="ru-RU" dirty="0" smtClean="0">
                <a:latin typeface="Times New Roman" panose="02020603050405020304" pitchFamily="18" charset="0"/>
                <a:cs typeface="Times New Roman" panose="02020603050405020304" pitchFamily="18" charset="0"/>
              </a:rPr>
              <a:t>и бодро.</a:t>
            </a:r>
          </a:p>
          <a:p>
            <a:pPr algn="just"/>
            <a:endParaRPr lang="ru-RU"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Индивидуальное </a:t>
            </a:r>
            <a:r>
              <a:rPr lang="ru-RU" b="1" dirty="0">
                <a:latin typeface="Times New Roman" panose="02020603050405020304" pitchFamily="18" charset="0"/>
                <a:cs typeface="Times New Roman" panose="02020603050405020304" pitchFamily="18" charset="0"/>
              </a:rPr>
              <a:t>общение </a:t>
            </a:r>
            <a:r>
              <a:rPr lang="ru-RU" b="1" dirty="0" smtClean="0">
                <a:latin typeface="Times New Roman" panose="02020603050405020304" pitchFamily="18" charset="0"/>
                <a:cs typeface="Times New Roman" panose="02020603050405020304" pitchFamily="18" charset="0"/>
              </a:rPr>
              <a:t>со спортсменами- </a:t>
            </a:r>
            <a:r>
              <a:rPr lang="ru-RU" b="1" dirty="0">
                <a:latin typeface="Times New Roman" panose="02020603050405020304" pitchFamily="18" charset="0"/>
                <a:cs typeface="Times New Roman" panose="02020603050405020304" pitchFamily="18" charset="0"/>
              </a:rPr>
              <a:t>учащимися.</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Общение с </a:t>
            </a:r>
            <a:r>
              <a:rPr lang="ru-RU" b="1" dirty="0" smtClean="0">
                <a:latin typeface="Times New Roman" panose="02020603050405020304" pitchFamily="18" charset="0"/>
                <a:cs typeface="Times New Roman" panose="02020603050405020304" pitchFamily="18" charset="0"/>
              </a:rPr>
              <a:t>родителями.</a:t>
            </a:r>
            <a:endParaRPr lang="ru-RU"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3888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7605"/>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348916" y="1705451"/>
            <a:ext cx="11349180" cy="3754874"/>
          </a:xfrm>
          <a:prstGeom prst="rect">
            <a:avLst/>
          </a:prstGeom>
        </p:spPr>
        <p:txBody>
          <a:bodyPr wrap="square">
            <a:spAutoFit/>
          </a:bodyPr>
          <a:lstStyle/>
          <a:p>
            <a:pPr algn="ctr"/>
            <a:r>
              <a:rPr lang="ru-RU" sz="2000" b="1" dirty="0" smtClean="0">
                <a:latin typeface="Times New Roman" panose="02020603050405020304" pitchFamily="18" charset="0"/>
                <a:cs typeface="Times New Roman" panose="02020603050405020304" pitchFamily="18" charset="0"/>
              </a:rPr>
              <a:t>2-я неделя</a:t>
            </a:r>
          </a:p>
          <a:p>
            <a:pPr algn="just"/>
            <a:endParaRPr lang="ru-RU" sz="2000" dirty="0">
              <a:latin typeface="Times New Roman" panose="02020603050405020304" pitchFamily="18" charset="0"/>
              <a:cs typeface="Times New Roman" panose="02020603050405020304" pitchFamily="18" charset="0"/>
            </a:endParaRPr>
          </a:p>
          <a:p>
            <a:pPr algn="just"/>
            <a:r>
              <a:rPr lang="ru-RU" b="1" dirty="0">
                <a:latin typeface="Times New Roman" panose="02020603050405020304" pitchFamily="18" charset="0"/>
                <a:cs typeface="Times New Roman" panose="02020603050405020304" pitchFamily="18" charset="0"/>
              </a:rPr>
              <a:t>Проведение родительского </a:t>
            </a:r>
            <a:r>
              <a:rPr lang="ru-RU" b="1" dirty="0" smtClean="0">
                <a:latin typeface="Times New Roman" panose="02020603050405020304" pitchFamily="18" charset="0"/>
                <a:cs typeface="Times New Roman" panose="02020603050405020304" pitchFamily="18" charset="0"/>
              </a:rPr>
              <a:t>собрания:</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сообщение </a:t>
            </a:r>
            <a:r>
              <a:rPr lang="ru-RU" dirty="0">
                <a:latin typeface="Times New Roman" panose="02020603050405020304" pitchFamily="18" charset="0"/>
                <a:cs typeface="Times New Roman" panose="02020603050405020304" pitchFamily="18" charset="0"/>
              </a:rPr>
              <a:t>итогов учебно-тренировочных занятий за прошедший </a:t>
            </a:r>
            <a:r>
              <a:rPr lang="ru-RU" dirty="0" smtClean="0">
                <a:latin typeface="Times New Roman" panose="02020603050405020304" pitchFamily="18" charset="0"/>
                <a:cs typeface="Times New Roman" panose="02020603050405020304" pitchFamily="18" charset="0"/>
              </a:rPr>
              <a:t>месяц;</a:t>
            </a:r>
            <a:endParaRPr lang="ru-RU" dirty="0">
              <a:latin typeface="Times New Roman" panose="02020603050405020304" pitchFamily="18" charset="0"/>
              <a:cs typeface="Times New Roman" panose="02020603050405020304" pitchFamily="18" charset="0"/>
            </a:endParaRPr>
          </a:p>
          <a:p>
            <a:pPr marL="285750" indent="-285750" algn="just">
              <a:buFontTx/>
              <a:buChar char="-"/>
            </a:pPr>
            <a:r>
              <a:rPr lang="ru-RU" dirty="0" smtClean="0">
                <a:latin typeface="Times New Roman" panose="02020603050405020304" pitchFamily="18" charset="0"/>
                <a:cs typeface="Times New Roman" panose="02020603050405020304" pitchFamily="18" charset="0"/>
              </a:rPr>
              <a:t>определение </a:t>
            </a:r>
            <a:r>
              <a:rPr lang="ru-RU" dirty="0">
                <a:latin typeface="Times New Roman" panose="02020603050405020304" pitchFamily="18" charset="0"/>
                <a:cs typeface="Times New Roman" panose="02020603050405020304" pitchFamily="18" charset="0"/>
              </a:rPr>
              <a:t>проблемных вопросов </a:t>
            </a:r>
            <a:r>
              <a:rPr lang="ru-RU" dirty="0" smtClean="0">
                <a:latin typeface="Times New Roman" panose="02020603050405020304" pitchFamily="18" charset="0"/>
                <a:cs typeface="Times New Roman" panose="02020603050405020304" pitchFamily="18" charset="0"/>
              </a:rPr>
              <a:t>учебно-тренировочных занятий, </a:t>
            </a:r>
            <a:r>
              <a:rPr lang="ru-RU" dirty="0">
                <a:latin typeface="Times New Roman" panose="02020603050405020304" pitchFamily="18" charset="0"/>
                <a:cs typeface="Times New Roman" panose="02020603050405020304" pitchFamily="18" charset="0"/>
              </a:rPr>
              <a:t>их совместный поиск </a:t>
            </a:r>
            <a:r>
              <a:rPr lang="ru-RU" dirty="0" smtClean="0">
                <a:latin typeface="Times New Roman" panose="02020603050405020304" pitchFamily="18" charset="0"/>
                <a:cs typeface="Times New Roman" panose="02020603050405020304" pitchFamily="18" charset="0"/>
              </a:rPr>
              <a:t>или предложения </a:t>
            </a:r>
            <a:r>
              <a:rPr lang="ru-RU" dirty="0">
                <a:latin typeface="Times New Roman" panose="02020603050405020304" pitchFamily="18" charset="0"/>
                <a:cs typeface="Times New Roman" panose="02020603050405020304" pitchFamily="18" charset="0"/>
              </a:rPr>
              <a:t>по </a:t>
            </a:r>
            <a:r>
              <a:rPr lang="ru-RU" dirty="0" smtClean="0">
                <a:latin typeface="Times New Roman" panose="02020603050405020304" pitchFamily="18" charset="0"/>
                <a:cs typeface="Times New Roman" panose="02020603050405020304" pitchFamily="18" charset="0"/>
              </a:rPr>
              <a:t>поиску;</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выделение </a:t>
            </a:r>
            <a:r>
              <a:rPr lang="ru-RU" dirty="0">
                <a:latin typeface="Times New Roman" panose="02020603050405020304" pitchFamily="18" charset="0"/>
                <a:cs typeface="Times New Roman" panose="02020603050405020304" pitchFamily="18" charset="0"/>
              </a:rPr>
              <a:t>успешных результатов на </a:t>
            </a:r>
            <a:r>
              <a:rPr lang="ru-RU" dirty="0" smtClean="0">
                <a:latin typeface="Times New Roman" panose="02020603050405020304" pitchFamily="18" charset="0"/>
                <a:cs typeface="Times New Roman" panose="02020603050405020304" pitchFamily="18" charset="0"/>
              </a:rPr>
              <a:t>учебно-тренировочных занятиях;</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совместное </a:t>
            </a:r>
            <a:r>
              <a:rPr lang="ru-RU" dirty="0">
                <a:latin typeface="Times New Roman" panose="02020603050405020304" pitchFamily="18" charset="0"/>
                <a:cs typeface="Times New Roman" panose="02020603050405020304" pitchFamily="18" charset="0"/>
              </a:rPr>
              <a:t>планирование проведения </a:t>
            </a:r>
            <a:r>
              <a:rPr lang="ru-RU" dirty="0" smtClean="0">
                <a:latin typeface="Times New Roman" panose="02020603050405020304" pitchFamily="18" charset="0"/>
                <a:cs typeface="Times New Roman" panose="02020603050405020304" pitchFamily="18" charset="0"/>
              </a:rPr>
              <a:t>мероприятий;</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привлечение </a:t>
            </a:r>
            <a:r>
              <a:rPr lang="ru-RU" dirty="0" smtClean="0">
                <a:latin typeface="Times New Roman" panose="02020603050405020304" pitchFamily="18" charset="0"/>
                <a:cs typeface="Times New Roman" panose="02020603050405020304" pitchFamily="18" charset="0"/>
              </a:rPr>
              <a:t>родителей для помощи тренеру-преподавателю, </a:t>
            </a:r>
            <a:r>
              <a:rPr lang="ru-RU" dirty="0">
                <a:latin typeface="Times New Roman" panose="02020603050405020304" pitchFamily="18" charset="0"/>
                <a:cs typeface="Times New Roman" panose="02020603050405020304" pitchFamily="18" charset="0"/>
              </a:rPr>
              <a:t>чтобы </a:t>
            </a:r>
            <a:r>
              <a:rPr lang="ru-RU" dirty="0" smtClean="0">
                <a:latin typeface="Times New Roman" panose="02020603050405020304" pitchFamily="18" charset="0"/>
                <a:cs typeface="Times New Roman" panose="02020603050405020304" pitchFamily="18" charset="0"/>
              </a:rPr>
              <a:t>родители </a:t>
            </a:r>
            <a:r>
              <a:rPr lang="ru-RU" dirty="0">
                <a:latin typeface="Times New Roman" panose="02020603050405020304" pitchFamily="18" charset="0"/>
                <a:cs typeface="Times New Roman" panose="02020603050405020304" pitchFamily="18" charset="0"/>
              </a:rPr>
              <a:t>выполняли упражнения на развитие психических процессов вместе </a:t>
            </a:r>
            <a:r>
              <a:rPr lang="ru-RU" dirty="0" smtClean="0">
                <a:latin typeface="Times New Roman" panose="02020603050405020304" pitchFamily="18" charset="0"/>
                <a:cs typeface="Times New Roman" panose="02020603050405020304" pitchFamily="18" charset="0"/>
              </a:rPr>
              <a:t>со своими детьми</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контролировали ведение дневника </a:t>
            </a:r>
            <a:r>
              <a:rPr lang="ru-RU" dirty="0" smtClean="0">
                <a:latin typeface="Times New Roman" panose="02020603050405020304" pitchFamily="18" charset="0"/>
                <a:cs typeface="Times New Roman" panose="02020603050405020304" pitchFamily="18" charset="0"/>
              </a:rPr>
              <a:t>спортсмена;</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выделение </a:t>
            </a:r>
            <a:r>
              <a:rPr lang="ru-RU" dirty="0">
                <a:latin typeface="Times New Roman" panose="02020603050405020304" pitchFamily="18" charset="0"/>
                <a:cs typeface="Times New Roman" panose="02020603050405020304" pitchFamily="18" charset="0"/>
              </a:rPr>
              <a:t>пяти лучших </a:t>
            </a:r>
            <a:r>
              <a:rPr lang="ru-RU" dirty="0" smtClean="0">
                <a:latin typeface="Times New Roman" panose="02020603050405020304" pitchFamily="18" charset="0"/>
                <a:cs typeface="Times New Roman" panose="02020603050405020304" pitchFamily="18" charset="0"/>
              </a:rPr>
              <a:t>спортсменов-учащихся </a:t>
            </a:r>
            <a:r>
              <a:rPr lang="ru-RU" dirty="0">
                <a:latin typeface="Times New Roman" panose="02020603050405020304" pitchFamily="18" charset="0"/>
                <a:cs typeface="Times New Roman" panose="02020603050405020304" pitchFamily="18" charset="0"/>
              </a:rPr>
              <a:t>месяца по результатам </a:t>
            </a:r>
            <a:r>
              <a:rPr lang="ru-RU" dirty="0" smtClean="0">
                <a:latin typeface="Times New Roman" panose="02020603050405020304" pitchFamily="18" charset="0"/>
                <a:cs typeface="Times New Roman" panose="02020603050405020304" pitchFamily="18" charset="0"/>
              </a:rPr>
              <a:t>учебно-тренировочных занятий </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dream team</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 сообщение </a:t>
            </a:r>
            <a:r>
              <a:rPr lang="ru-RU" dirty="0">
                <a:latin typeface="Times New Roman" panose="02020603050405020304" pitchFamily="18" charset="0"/>
                <a:cs typeface="Times New Roman" panose="02020603050405020304" pitchFamily="18" charset="0"/>
              </a:rPr>
              <a:t>планов на следующий </a:t>
            </a:r>
            <a:r>
              <a:rPr lang="ru-RU" dirty="0" smtClean="0">
                <a:latin typeface="Times New Roman" panose="02020603050405020304" pitchFamily="18" charset="0"/>
                <a:cs typeface="Times New Roman" panose="02020603050405020304" pitchFamily="18" charset="0"/>
              </a:rPr>
              <a:t>месяц.</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7279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 y="-3676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TextBox 1"/>
          <p:cNvSpPr txBox="1"/>
          <p:nvPr/>
        </p:nvSpPr>
        <p:spPr>
          <a:xfrm>
            <a:off x="299720" y="224409"/>
            <a:ext cx="11604181" cy="646331"/>
          </a:xfrm>
          <a:prstGeom prst="rect">
            <a:avLst/>
          </a:prstGeom>
          <a:noFill/>
        </p:spPr>
        <p:txBody>
          <a:bodyPr wrap="square" rtlCol="0">
            <a:spAutoFit/>
          </a:bodyPr>
          <a:lstStyle/>
          <a:p>
            <a:pPr algn="ctr"/>
            <a:endParaRPr lang="ru-RU" b="1" dirty="0" smtClean="0">
              <a:solidFill>
                <a:srgbClr val="002060"/>
              </a:solidFill>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Январь</a:t>
            </a:r>
            <a:endParaRPr lang="ru-RU" b="1"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913989374"/>
              </p:ext>
            </p:extLst>
          </p:nvPr>
        </p:nvGraphicFramePr>
        <p:xfrm>
          <a:off x="8716" y="977739"/>
          <a:ext cx="12186188" cy="5658607"/>
        </p:xfrm>
        <a:graphic>
          <a:graphicData uri="http://schemas.openxmlformats.org/drawingml/2006/table">
            <a:tbl>
              <a:tblPr firstRow="1" firstCol="1" bandRow="1">
                <a:tableStyleId>{93296810-A885-4BE3-A3E7-6D5BEEA58F35}</a:tableStyleId>
              </a:tblPr>
              <a:tblGrid>
                <a:gridCol w="2188701"/>
                <a:gridCol w="2414065"/>
                <a:gridCol w="2462446"/>
                <a:gridCol w="2400061"/>
                <a:gridCol w="2720915"/>
              </a:tblGrid>
              <a:tr h="230255">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1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2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3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4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r>
              <a:tr h="1993256">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Тренер-спортсмен</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 Обучение простейшим методам саморегуляции.</a:t>
                      </a:r>
                    </a:p>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 </a:t>
                      </a:r>
                      <a:endParaRPr lang="ru-RU" sz="1400" dirty="0" smtClean="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Проверка </a:t>
                      </a:r>
                      <a:r>
                        <a:rPr lang="ru-RU" sz="1400" dirty="0">
                          <a:effectLst/>
                          <a:latin typeface="Times New Roman" panose="02020603050405020304" pitchFamily="18" charset="0"/>
                          <a:cs typeface="Times New Roman" panose="02020603050405020304" pitchFamily="18" charset="0"/>
                        </a:rPr>
                        <a:t>дневника 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a:t>
                      </a:r>
                    </a:p>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Индивидуальная работа со </a:t>
                      </a:r>
                      <a:r>
                        <a:rPr lang="ru-RU" sz="1400" dirty="0" smtClean="0">
                          <a:effectLst/>
                          <a:latin typeface="Times New Roman" panose="02020603050405020304" pitchFamily="18" charset="0"/>
                          <a:cs typeface="Times New Roman" panose="02020603050405020304" pitchFamily="18" charset="0"/>
                        </a:rPr>
                        <a:t>спортсменами-учащимися.</a:t>
                      </a:r>
                      <a:endParaRPr lang="ru-RU" sz="1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rowSpan="2">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Беседа на тему: </a:t>
                      </a:r>
                      <a:r>
                        <a:rPr lang="ru-RU" sz="1400" dirty="0" smtClean="0">
                          <a:effectLst/>
                          <a:latin typeface="Times New Roman" panose="02020603050405020304" pitchFamily="18" charset="0"/>
                          <a:cs typeface="Times New Roman" panose="02020603050405020304" pitchFamily="18" charset="0"/>
                        </a:rPr>
                        <a:t>«Развитие хоккея в мире и Республике Беларусь».</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nSpc>
                          <a:spcPct val="115000"/>
                        </a:lnSpc>
                        <a:spcAft>
                          <a:spcPts val="0"/>
                        </a:spcAft>
                      </a:pPr>
                      <a:r>
                        <a:rPr lang="ru-RU" sz="1400">
                          <a:effectLst/>
                          <a:latin typeface="Times New Roman" panose="02020603050405020304" pitchFamily="18" charset="0"/>
                          <a:cs typeface="Times New Roman" panose="02020603050405020304" pitchFamily="18" charset="0"/>
                        </a:rPr>
                        <a:t>Обучение простейшим методам саморегуляции.</a:t>
                      </a:r>
                    </a:p>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 проверка дневника спортсмена.</a:t>
                      </a:r>
                      <a:endParaRPr lang="ru-RU" sz="1400">
                        <a:effectLst/>
                        <a:latin typeface="Times New Roman" panose="02020603050405020304" pitchFamily="18" charset="0"/>
                        <a:ea typeface="Calibri"/>
                        <a:cs typeface="Times New Roman" panose="02020603050405020304" pitchFamily="18" charset="0"/>
                      </a:endParaRPr>
                    </a:p>
                  </a:txBody>
                  <a:tcPr marL="35326" marR="35326" marT="0" marB="0"/>
                </a:tc>
              </a:tr>
              <a:tr h="967142">
                <a:tc>
                  <a:txBody>
                    <a:bodyPr/>
                    <a:lstStyle/>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Тренер-родитель</a:t>
                      </a:r>
                      <a:endParaRPr lang="ru-RU" sz="140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Участие в методическом </a:t>
                      </a:r>
                      <a:r>
                        <a:rPr lang="ru-RU" sz="1400" dirty="0" smtClean="0">
                          <a:effectLst/>
                          <a:latin typeface="Times New Roman" panose="02020603050405020304" pitchFamily="18" charset="0"/>
                          <a:cs typeface="Times New Roman" panose="02020603050405020304" pitchFamily="18" charset="0"/>
                        </a:rPr>
                        <a:t>занятии.</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Проведение родительского </a:t>
                      </a:r>
                      <a:r>
                        <a:rPr lang="ru-RU" sz="1400" dirty="0" smtClean="0">
                          <a:effectLst/>
                          <a:latin typeface="Times New Roman" panose="02020603050405020304" pitchFamily="18" charset="0"/>
                          <a:cs typeface="Times New Roman" panose="02020603050405020304" pitchFamily="18" charset="0"/>
                        </a:rPr>
                        <a:t>собрания.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vMerge="1">
                  <a:txBody>
                    <a:bodyPr/>
                    <a:lstStyle/>
                    <a:p>
                      <a:endParaRPr lang="ru-RU"/>
                    </a:p>
                  </a:txBody>
                  <a:tcPr/>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Консультирование родителей по вопросам режима дня, организации питания </a:t>
                      </a:r>
                      <a:r>
                        <a:rPr lang="ru-RU" sz="1400" dirty="0" smtClean="0">
                          <a:effectLst/>
                          <a:latin typeface="Times New Roman" panose="02020603050405020304" pitchFamily="18" charset="0"/>
                          <a:cs typeface="Times New Roman" panose="02020603050405020304" pitchFamily="18" charset="0"/>
                        </a:rPr>
                        <a:t>спортсменов-учащихся.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r>
              <a:tr h="1727488">
                <a:tc>
                  <a:txBody>
                    <a:bodyPr/>
                    <a:lstStyle/>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Родитель спортсмен</a:t>
                      </a:r>
                      <a:endParaRPr lang="ru-RU" sz="140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спортсменом-учащимся.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Обучение простейшим методам </a:t>
                      </a:r>
                      <a:r>
                        <a:rPr lang="ru-RU" sz="1400" dirty="0" err="1">
                          <a:effectLst/>
                          <a:latin typeface="Times New Roman" panose="02020603050405020304" pitchFamily="18" charset="0"/>
                          <a:cs typeface="Times New Roman" panose="02020603050405020304" pitchFamily="18" charset="0"/>
                        </a:rPr>
                        <a:t>саморегуляции</a:t>
                      </a:r>
                      <a:r>
                        <a:rPr lang="ru-RU" sz="14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 </a:t>
                      </a:r>
                      <a:r>
                        <a:rPr lang="ru-RU" sz="1400" dirty="0" smtClean="0">
                          <a:effectLst/>
                          <a:latin typeface="Times New Roman" panose="02020603050405020304" pitchFamily="18" charset="0"/>
                          <a:cs typeface="Times New Roman" panose="02020603050405020304" pitchFamily="18" charset="0"/>
                        </a:rPr>
                        <a:t>Проверка </a:t>
                      </a:r>
                      <a:r>
                        <a:rPr lang="ru-RU" sz="1400" dirty="0">
                          <a:effectLst/>
                          <a:latin typeface="Times New Roman" panose="02020603050405020304" pitchFamily="18" charset="0"/>
                          <a:cs typeface="Times New Roman" panose="02020603050405020304" pitchFamily="18" charset="0"/>
                        </a:rPr>
                        <a:t>дневника 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Обучение простейшим методам саморегуляции.</a:t>
                      </a:r>
                    </a:p>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 </a:t>
                      </a:r>
                      <a:endParaRPr lang="ru-RU" sz="1400" dirty="0" smtClean="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Проверка </a:t>
                      </a:r>
                      <a:r>
                        <a:rPr lang="ru-RU" sz="1400" dirty="0">
                          <a:effectLst/>
                          <a:latin typeface="Times New Roman" panose="02020603050405020304" pitchFamily="18" charset="0"/>
                          <a:cs typeface="Times New Roman" panose="02020603050405020304" pitchFamily="18" charset="0"/>
                        </a:rPr>
                        <a:t>дневника 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спортсменом-учащимся.</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r>
              <a:tr h="725357">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Тренер-психолог</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35326" marR="35326" marT="0" marB="0"/>
                </a:tc>
              </a:tr>
            </a:tbl>
          </a:graphicData>
        </a:graphic>
      </p:graphicFrame>
    </p:spTree>
    <p:extLst>
      <p:ext uri="{BB962C8B-B14F-4D97-AF65-F5344CB8AC3E}">
        <p14:creationId xmlns:p14="http://schemas.microsoft.com/office/powerpoint/2010/main" val="35299195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79899" y="3385"/>
            <a:ext cx="12192000" cy="6771084"/>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1-я неделя</a:t>
            </a:r>
          </a:p>
          <a:p>
            <a:pPr algn="ctr"/>
            <a:endParaRPr lang="ru-RU" sz="1600" b="1"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Сплочение команды</a:t>
            </a:r>
          </a:p>
          <a:p>
            <a:r>
              <a:rPr lang="ru-RU" sz="1600" b="1" dirty="0" smtClean="0">
                <a:latin typeface="Times New Roman" panose="02020603050405020304" pitchFamily="18" charset="0"/>
                <a:cs typeface="Times New Roman" panose="02020603050405020304" pitchFamily="18" charset="0"/>
              </a:rPr>
              <a:t>«Поменяйтесь местами»</a:t>
            </a:r>
            <a:endParaRPr lang="ru-RU" sz="1600" dirty="0">
              <a:latin typeface="Times New Roman" panose="02020603050405020304" pitchFamily="18" charset="0"/>
              <a:cs typeface="Times New Roman" panose="02020603050405020304" pitchFamily="18" charset="0"/>
            </a:endParaRPr>
          </a:p>
          <a:p>
            <a:pPr lvl="0"/>
            <a:r>
              <a:rPr lang="ru-RU" sz="1600" dirty="0" smtClean="0">
                <a:latin typeface="Times New Roman" panose="02020603050405020304" pitchFamily="18" charset="0"/>
                <a:cs typeface="Times New Roman" panose="02020603050405020304" pitchFamily="18" charset="0"/>
              </a:rPr>
              <a:t>Время проведения 5-10 </a:t>
            </a:r>
            <a:r>
              <a:rPr lang="ru-RU" sz="1600" dirty="0" smtClean="0">
                <a:latin typeface="Times New Roman" panose="02020603050405020304" pitchFamily="18" charset="0"/>
                <a:cs typeface="Times New Roman" panose="02020603050405020304" pitchFamily="18" charset="0"/>
              </a:rPr>
              <a:t>минут. Проводится вне </a:t>
            </a:r>
            <a:r>
              <a:rPr lang="ru-RU" sz="1600" dirty="0" smtClean="0">
                <a:latin typeface="Times New Roman" panose="02020603050405020304" pitchFamily="18" charset="0"/>
                <a:cs typeface="Times New Roman" panose="02020603050405020304" pitchFamily="18" charset="0"/>
              </a:rPr>
              <a:t>льда. Участвует вся команда.</a:t>
            </a:r>
          </a:p>
          <a:p>
            <a:pPr lvl="0" algn="just"/>
            <a:r>
              <a:rPr lang="ru-RU" sz="1600" dirty="0" smtClean="0">
                <a:latin typeface="Times New Roman" panose="02020603050405020304" pitchFamily="18" charset="0"/>
                <a:cs typeface="Times New Roman" panose="02020603050405020304" pitchFamily="18" charset="0"/>
              </a:rPr>
              <a:t>Суть </a:t>
            </a:r>
            <a:r>
              <a:rPr lang="ru-RU" sz="1600" dirty="0">
                <a:latin typeface="Times New Roman" panose="02020603050405020304" pitchFamily="18" charset="0"/>
                <a:cs typeface="Times New Roman" panose="02020603050405020304" pitchFamily="18" charset="0"/>
              </a:rPr>
              <a:t>игры: стулья выстраиваются в круг на один меньше числа играющих. Все садятся на них, а </a:t>
            </a:r>
            <a:r>
              <a:rPr lang="ru-RU" sz="1600" dirty="0" smtClean="0">
                <a:latin typeface="Times New Roman" panose="02020603050405020304" pitchFamily="18" charset="0"/>
                <a:cs typeface="Times New Roman" panose="02020603050405020304" pitchFamily="18" charset="0"/>
              </a:rPr>
              <a:t>проводящий </a:t>
            </a:r>
            <a:r>
              <a:rPr lang="ru-RU" sz="1600" dirty="0">
                <a:latin typeface="Times New Roman" panose="02020603050405020304" pitchFamily="18" charset="0"/>
                <a:cs typeface="Times New Roman" panose="02020603050405020304" pitchFamily="18" charset="0"/>
              </a:rPr>
              <a:t>встает в центр круга. </a:t>
            </a:r>
            <a:r>
              <a:rPr lang="ru-RU" sz="1600" dirty="0" smtClean="0">
                <a:latin typeface="Times New Roman" panose="02020603050405020304" pitchFamily="18" charset="0"/>
                <a:cs typeface="Times New Roman" panose="02020603050405020304" pitchFamily="18" charset="0"/>
              </a:rPr>
              <a:t>Проводящий </a:t>
            </a:r>
            <a:r>
              <a:rPr lang="ru-RU" sz="1600" dirty="0">
                <a:latin typeface="Times New Roman" panose="02020603050405020304" pitchFamily="18" charset="0"/>
                <a:cs typeface="Times New Roman" panose="02020603050405020304" pitchFamily="18" charset="0"/>
              </a:rPr>
              <a:t>называет какой-нибудь признак, который может подойти ко </a:t>
            </a:r>
            <a:r>
              <a:rPr lang="ru-RU" sz="1600" dirty="0" smtClean="0">
                <a:latin typeface="Times New Roman" panose="02020603050405020304" pitchFamily="18" charset="0"/>
                <a:cs typeface="Times New Roman" panose="02020603050405020304" pitchFamily="18" charset="0"/>
              </a:rPr>
              <a:t>всем, </a:t>
            </a:r>
            <a:r>
              <a:rPr lang="ru-RU" sz="1600" dirty="0">
                <a:latin typeface="Times New Roman" panose="02020603050405020304" pitchFamily="18" charset="0"/>
                <a:cs typeface="Times New Roman" panose="02020603050405020304" pitchFamily="18" charset="0"/>
              </a:rPr>
              <a:t>сидящим в кругу, только к некоторым из них или к одному </a:t>
            </a:r>
            <a:r>
              <a:rPr lang="ru-RU" sz="1600" dirty="0" smtClean="0">
                <a:latin typeface="Times New Roman" panose="02020603050405020304" pitchFamily="18" charset="0"/>
                <a:cs typeface="Times New Roman" panose="02020603050405020304" pitchFamily="18" charset="0"/>
              </a:rPr>
              <a:t>участнику. </a:t>
            </a:r>
            <a:r>
              <a:rPr lang="ru-RU" sz="1600" dirty="0">
                <a:latin typeface="Times New Roman" panose="02020603050405020304" pitchFamily="18" charset="0"/>
                <a:cs typeface="Times New Roman" panose="02020603050405020304" pitchFamily="18" charset="0"/>
              </a:rPr>
              <a:t>Тотчас все, кто считает, что названное относится к нему, встают, добегают до центра круга, а затем стремятся занять любой свободный стул (но не свой). Точно так же поступает и </a:t>
            </a:r>
            <a:r>
              <a:rPr lang="ru-RU" sz="1600" dirty="0" smtClean="0">
                <a:latin typeface="Times New Roman" panose="02020603050405020304" pitchFamily="18" charset="0"/>
                <a:cs typeface="Times New Roman" panose="02020603050405020304" pitchFamily="18" charset="0"/>
              </a:rPr>
              <a:t>проводящий, </a:t>
            </a:r>
            <a:r>
              <a:rPr lang="ru-RU" sz="1600" dirty="0">
                <a:latin typeface="Times New Roman" panose="02020603050405020304" pitchFamily="18" charset="0"/>
                <a:cs typeface="Times New Roman" panose="02020603050405020304" pitchFamily="18" charset="0"/>
              </a:rPr>
              <a:t>однако в центр круга ему бежать не надо, он и так там стоит. </a:t>
            </a:r>
            <a:endParaRPr lang="ru-RU" sz="1600" dirty="0" smtClean="0">
              <a:latin typeface="Times New Roman" panose="02020603050405020304" pitchFamily="18" charset="0"/>
              <a:cs typeface="Times New Roman" panose="02020603050405020304" pitchFamily="18" charset="0"/>
            </a:endParaRPr>
          </a:p>
          <a:p>
            <a:pPr lvl="0"/>
            <a:r>
              <a:rPr lang="ru-RU" sz="1600" dirty="0" smtClean="0">
                <a:latin typeface="Times New Roman" panose="02020603050405020304" pitchFamily="18" charset="0"/>
                <a:cs typeface="Times New Roman" panose="02020603050405020304" pitchFamily="18" charset="0"/>
              </a:rPr>
              <a:t>Игра </a:t>
            </a:r>
            <a:r>
              <a:rPr lang="ru-RU" sz="1600" dirty="0">
                <a:latin typeface="Times New Roman" panose="02020603050405020304" pitchFamily="18" charset="0"/>
                <a:cs typeface="Times New Roman" panose="02020603050405020304" pitchFamily="18" charset="0"/>
              </a:rPr>
              <a:t>учит: общению, активности, доброжелательному </a:t>
            </a:r>
            <a:r>
              <a:rPr lang="ru-RU" sz="1600" dirty="0" smtClean="0">
                <a:latin typeface="Times New Roman" panose="02020603050405020304" pitchFamily="18" charset="0"/>
                <a:cs typeface="Times New Roman" panose="02020603050405020304" pitchFamily="18" charset="0"/>
              </a:rPr>
              <a:t>отношению; </a:t>
            </a:r>
            <a:r>
              <a:rPr lang="ru-RU" sz="1600" dirty="0">
                <a:latin typeface="Times New Roman" panose="02020603050405020304" pitchFamily="18" charset="0"/>
                <a:cs typeface="Times New Roman" panose="02020603050405020304" pitchFamily="18" charset="0"/>
              </a:rPr>
              <a:t>помогает раскрепостить, объединить и сдружить </a:t>
            </a:r>
            <a:r>
              <a:rPr lang="ru-RU" sz="1600" dirty="0" smtClean="0">
                <a:latin typeface="Times New Roman" panose="02020603050405020304" pitchFamily="18" charset="0"/>
                <a:cs typeface="Times New Roman" panose="02020603050405020304" pitchFamily="18" charset="0"/>
              </a:rPr>
              <a:t>команду.</a:t>
            </a:r>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pPr lvl="0" algn="ctr"/>
            <a:r>
              <a:rPr lang="ru-RU" sz="1600" b="1" dirty="0" smtClean="0">
                <a:latin typeface="Times New Roman" panose="02020603050405020304" pitchFamily="18" charset="0"/>
                <a:cs typeface="Times New Roman" panose="02020603050405020304" pitchFamily="18" charset="0"/>
              </a:rPr>
              <a:t>Развитие </a:t>
            </a:r>
            <a:r>
              <a:rPr lang="ru-RU" sz="1600" b="1" dirty="0">
                <a:latin typeface="Times New Roman" panose="02020603050405020304" pitchFamily="18" charset="0"/>
                <a:cs typeface="Times New Roman" panose="02020603050405020304" pitchFamily="18" charset="0"/>
              </a:rPr>
              <a:t>психических процессов, обучение приемам </a:t>
            </a:r>
            <a:r>
              <a:rPr lang="ru-RU" sz="1600" b="1" dirty="0" err="1" smtClean="0">
                <a:latin typeface="Times New Roman" panose="02020603050405020304" pitchFamily="18" charset="0"/>
                <a:cs typeface="Times New Roman" panose="02020603050405020304" pitchFamily="18" charset="0"/>
              </a:rPr>
              <a:t>саморегуляции</a:t>
            </a:r>
            <a:endParaRPr lang="ru-RU" sz="1600" dirty="0">
              <a:latin typeface="Times New Roman" panose="02020603050405020304" pitchFamily="18" charset="0"/>
              <a:cs typeface="Times New Roman" panose="02020603050405020304" pitchFamily="18" charset="0"/>
            </a:endParaRPr>
          </a:p>
          <a:p>
            <a:pPr algn="ctr"/>
            <a:endParaRPr lang="ru-RU" sz="1600" b="1" dirty="0" smtClean="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Развитие </a:t>
            </a:r>
            <a:r>
              <a:rPr lang="ru-RU" sz="1600" b="1" dirty="0" err="1" smtClean="0">
                <a:latin typeface="Times New Roman" panose="02020603050405020304" pitchFamily="18" charset="0"/>
                <a:cs typeface="Times New Roman" panose="02020603050405020304" pitchFamily="18" charset="0"/>
              </a:rPr>
              <a:t>саморегуляции</a:t>
            </a:r>
            <a:endParaRPr lang="ru-RU" sz="1600" b="1" dirty="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«Гора с плеч</a:t>
            </a:r>
            <a:r>
              <a:rPr lang="ru-RU" sz="1600" b="1"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Время проведения 5 минут. </a:t>
            </a:r>
            <a:r>
              <a:rPr lang="ru-RU" sz="1600" dirty="0" smtClean="0">
                <a:latin typeface="Times New Roman" panose="02020603050405020304" pitchFamily="18" charset="0"/>
                <a:cs typeface="Times New Roman" panose="02020603050405020304" pitchFamily="18" charset="0"/>
              </a:rPr>
              <a:t>Проводится </a:t>
            </a:r>
            <a:r>
              <a:rPr lang="ru-RU" sz="1600" dirty="0" smtClean="0">
                <a:latin typeface="Times New Roman" panose="02020603050405020304" pitchFamily="18" charset="0"/>
                <a:cs typeface="Times New Roman" panose="02020603050405020304" pitchFamily="18" charset="0"/>
              </a:rPr>
              <a:t>вне льда. Участвует вся команда.</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Когда ты очень устал, тебе тяжело, хочется лечь, а надо ещё что-то сделать, сбрось «гору с плеч». Встань, широко расставь ноги, подними плечи, отведи их назад. Сделай это упражнение 5-6 раз и тебе станет легче.</a:t>
            </a:r>
          </a:p>
          <a:p>
            <a:pPr algn="just"/>
            <a:r>
              <a:rPr lang="ru-RU" sz="1600" dirty="0" smtClean="0">
                <a:latin typeface="Times New Roman" panose="02020603050405020304" pitchFamily="18" charset="0"/>
                <a:cs typeface="Times New Roman" panose="02020603050405020304" pitchFamily="18" charset="0"/>
              </a:rPr>
              <a:t>После </a:t>
            </a:r>
            <a:r>
              <a:rPr lang="ru-RU" sz="1600" dirty="0">
                <a:latin typeface="Times New Roman" panose="02020603050405020304" pitchFamily="18" charset="0"/>
                <a:cs typeface="Times New Roman" panose="02020603050405020304" pitchFamily="18" charset="0"/>
              </a:rPr>
              <a:t>нормализации эмоционального состояния можно вместе поискать конструктивные пути решения проблемы или продумать действия, которые предотвратят её возникновение.</a:t>
            </a:r>
          </a:p>
          <a:p>
            <a:endParaRPr lang="ru-RU" sz="1600" u="sng"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Развитие внимания и памяти</a:t>
            </a:r>
            <a:endParaRPr lang="ru-RU" sz="1600" b="1" dirty="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«Слушай и исполняй!» </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Цель </a:t>
            </a:r>
            <a:r>
              <a:rPr lang="ru-RU" sz="1600" dirty="0">
                <a:latin typeface="Times New Roman" panose="02020603050405020304" pitchFamily="18" charset="0"/>
                <a:cs typeface="Times New Roman" panose="02020603050405020304" pitchFamily="18" charset="0"/>
              </a:rPr>
              <a:t>игры: развивать внимание и память</a:t>
            </a:r>
            <a:r>
              <a:rPr lang="ru-RU" sz="1600" dirty="0" smtClean="0">
                <a:latin typeface="Times New Roman" panose="02020603050405020304" pitchFamily="18" charset="0"/>
                <a:cs typeface="Times New Roman" panose="02020603050405020304" pitchFamily="18" charset="0"/>
              </a:rPr>
              <a:t>. Время выполнения 5-10 минут. Проводится как на льду, так и вне льда. Участвует вся команда.</a:t>
            </a:r>
            <a:endParaRPr lang="ru-RU" sz="1600" dirty="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Проводящий </a:t>
            </a:r>
            <a:r>
              <a:rPr lang="ru-RU" sz="1600" dirty="0">
                <a:latin typeface="Times New Roman" panose="02020603050405020304" pitchFamily="18" charset="0"/>
                <a:cs typeface="Times New Roman" panose="02020603050405020304" pitchFamily="18" charset="0"/>
              </a:rPr>
              <a:t>называет и повторяет 1-2 раза несколько различных движений, не показывая их. </a:t>
            </a:r>
            <a:r>
              <a:rPr lang="ru-RU" sz="1600" dirty="0" smtClean="0">
                <a:latin typeface="Times New Roman" panose="02020603050405020304" pitchFamily="18" charset="0"/>
                <a:cs typeface="Times New Roman" panose="02020603050405020304" pitchFamily="18" charset="0"/>
              </a:rPr>
              <a:t>Участники </a:t>
            </a:r>
            <a:r>
              <a:rPr lang="ru-RU" sz="1600" dirty="0">
                <a:latin typeface="Times New Roman" panose="02020603050405020304" pitchFamily="18" charset="0"/>
                <a:cs typeface="Times New Roman" panose="02020603050405020304" pitchFamily="18" charset="0"/>
              </a:rPr>
              <a:t>должны произвести движения в той же последовательности, в какой они были </a:t>
            </a:r>
            <a:r>
              <a:rPr lang="ru-RU" sz="1600" dirty="0" smtClean="0">
                <a:latin typeface="Times New Roman" panose="02020603050405020304" pitchFamily="18" charset="0"/>
                <a:cs typeface="Times New Roman" panose="02020603050405020304" pitchFamily="18" charset="0"/>
              </a:rPr>
              <a:t>названы.</a:t>
            </a:r>
            <a:endParaRPr lang="ru-RU" sz="1600"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340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 y="21140"/>
            <a:ext cx="12191999" cy="7509748"/>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Развитие памяти</a:t>
            </a:r>
            <a:endParaRPr lang="ru-RU" sz="1600" b="1" dirty="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«Чей предмет?»</a:t>
            </a:r>
            <a:endParaRPr lang="ru-RU" sz="1600" b="1"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Время выполнения 10-15 минут. Проводится вне льда. Участвует вся команда.</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Для проведения этой игры всех участников разбивают на две команды.</a:t>
            </a:r>
          </a:p>
          <a:p>
            <a:r>
              <a:rPr lang="ru-RU" sz="1600" dirty="0">
                <a:latin typeface="Times New Roman" panose="02020603050405020304" pitchFamily="18" charset="0"/>
                <a:cs typeface="Times New Roman" panose="02020603050405020304" pitchFamily="18" charset="0"/>
              </a:rPr>
              <a:t>Каждая команда выбирает по водящему.</a:t>
            </a:r>
          </a:p>
          <a:p>
            <a:pPr algn="just"/>
            <a:r>
              <a:rPr lang="ru-RU" sz="1600" dirty="0">
                <a:latin typeface="Times New Roman" panose="02020603050405020304" pitchFamily="18" charset="0"/>
                <a:cs typeface="Times New Roman" panose="02020603050405020304" pitchFamily="18" charset="0"/>
              </a:rPr>
              <a:t>Игра заключается в том, что на глазах у водящего члены его команды кладут на </a:t>
            </a:r>
            <a:r>
              <a:rPr lang="ru-RU" sz="1600" dirty="0" smtClean="0">
                <a:latin typeface="Times New Roman" panose="02020603050405020304" pitchFamily="18" charset="0"/>
                <a:cs typeface="Times New Roman" panose="02020603050405020304" pitchFamily="18" charset="0"/>
              </a:rPr>
              <a:t>определенное место </a:t>
            </a:r>
            <a:r>
              <a:rPr lang="ru-RU" sz="1600" dirty="0">
                <a:latin typeface="Times New Roman" panose="02020603050405020304" pitchFamily="18" charset="0"/>
                <a:cs typeface="Times New Roman" panose="02020603050405020304" pitchFamily="18" charset="0"/>
              </a:rPr>
              <a:t>по предмету. Водящий смотрит и старается запомнить, кто какой предмет положил и в какой последовательности были положены предметы. Оцениваются ответы водящих. В роли водящих должен выступить каждый.</a:t>
            </a:r>
          </a:p>
          <a:p>
            <a:pPr algn="ctr"/>
            <a:r>
              <a:rPr lang="ru-RU" sz="1600" b="1" dirty="0" smtClean="0">
                <a:latin typeface="Times New Roman" panose="02020603050405020304" pitchFamily="18" charset="0"/>
                <a:cs typeface="Times New Roman" panose="02020603050405020304" pitchFamily="18" charset="0"/>
              </a:rPr>
              <a:t>Развитие мышления</a:t>
            </a:r>
            <a:endParaRPr lang="ru-RU" sz="1600" b="1" dirty="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«Главный </a:t>
            </a:r>
            <a:r>
              <a:rPr lang="ru-RU" sz="1600" b="1" dirty="0">
                <a:latin typeface="Times New Roman" panose="02020603050405020304" pitchFamily="18" charset="0"/>
                <a:cs typeface="Times New Roman" panose="02020603050405020304" pitchFamily="18" charset="0"/>
              </a:rPr>
              <a:t>предмет» </a:t>
            </a:r>
            <a:endParaRPr lang="ru-RU" sz="1600" b="1"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Время выполнения 10-15 минут. Проводится вне льда. Участвует вся команда по очереди.</a:t>
            </a:r>
            <a:endParaRPr lang="ru-RU" sz="1600" dirty="0">
              <a:latin typeface="Times New Roman" panose="02020603050405020304" pitchFamily="18" charset="0"/>
              <a:cs typeface="Times New Roman" panose="02020603050405020304" pitchFamily="18" charset="0"/>
            </a:endParaRPr>
          </a:p>
          <a:p>
            <a:r>
              <a:rPr lang="ru-RU" sz="1600" b="1" dirty="0">
                <a:latin typeface="Times New Roman" panose="02020603050405020304" pitchFamily="18" charset="0"/>
                <a:cs typeface="Times New Roman" panose="02020603050405020304" pitchFamily="18" charset="0"/>
              </a:rPr>
              <a:t> </a:t>
            </a:r>
            <a:r>
              <a:rPr lang="ru-RU" sz="1600" i="1" dirty="0" smtClean="0">
                <a:latin typeface="Times New Roman" panose="02020603050405020304" pitchFamily="18" charset="0"/>
                <a:cs typeface="Times New Roman" panose="02020603050405020304" pitchFamily="18" charset="0"/>
              </a:rPr>
              <a:t>Цель</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Развить </a:t>
            </a:r>
            <a:r>
              <a:rPr lang="ru-RU" sz="1600" dirty="0">
                <a:latin typeface="Times New Roman" panose="02020603050405020304" pitchFamily="18" charset="0"/>
                <a:cs typeface="Times New Roman" panose="02020603050405020304" pitchFamily="18" charset="0"/>
              </a:rPr>
              <a:t>абстрактно-логическое </a:t>
            </a:r>
            <a:r>
              <a:rPr lang="ru-RU" sz="1600" dirty="0" smtClean="0">
                <a:latin typeface="Times New Roman" panose="02020603050405020304" pitchFamily="18" charset="0"/>
                <a:cs typeface="Times New Roman" panose="02020603050405020304" pitchFamily="18" charset="0"/>
              </a:rPr>
              <a:t>мышление.</a:t>
            </a:r>
            <a:endParaRPr lang="ru-RU" sz="1600" dirty="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Проводящий </a:t>
            </a:r>
            <a:r>
              <a:rPr lang="ru-RU" sz="1600" dirty="0">
                <a:latin typeface="Times New Roman" panose="02020603050405020304" pitchFamily="18" charset="0"/>
                <a:cs typeface="Times New Roman" panose="02020603050405020304" pitchFamily="18" charset="0"/>
              </a:rPr>
              <a:t>говорит </a:t>
            </a:r>
            <a:r>
              <a:rPr lang="ru-RU" sz="1600" dirty="0" smtClean="0">
                <a:latin typeface="Times New Roman" panose="02020603050405020304" pitchFamily="18" charset="0"/>
                <a:cs typeface="Times New Roman" panose="02020603050405020304" pitchFamily="18" charset="0"/>
              </a:rPr>
              <a:t>участникам: </a:t>
            </a:r>
            <a:r>
              <a:rPr lang="ru-RU" sz="1600" dirty="0">
                <a:latin typeface="Times New Roman" panose="02020603050405020304" pitchFamily="18" charset="0"/>
                <a:cs typeface="Times New Roman" panose="02020603050405020304" pitchFamily="18" charset="0"/>
              </a:rPr>
              <a:t>"Сейчас я прочитаю вам ряд слов. Из этих слов вы должны будете выбрать только два, обозначающие главные признаки основного слова, т.е. то, без чего этот предмет не может быть</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Другие </a:t>
            </a:r>
            <a:r>
              <a:rPr lang="ru-RU" sz="1600" dirty="0">
                <a:latin typeface="Times New Roman" panose="02020603050405020304" pitchFamily="18" charset="0"/>
                <a:cs typeface="Times New Roman" panose="02020603050405020304" pitchFamily="18" charset="0"/>
              </a:rPr>
              <a:t>слова тоже имеют отношение к основному слову, но они не главные. Вам нужно найти самые главные слова. Например, сад... Как вы думаете, какие из данных слов главные: растения, садовник, собака, забор, земля, т.е. то, без чего сада быть не может? Может ли быть сад без растений? Почему?.. Без садовника... собаки... забора... земли?.. Почему?"</a:t>
            </a:r>
          </a:p>
          <a:p>
            <a:r>
              <a:rPr lang="ru-RU" sz="1600" dirty="0">
                <a:latin typeface="Times New Roman" panose="02020603050405020304" pitchFamily="18" charset="0"/>
                <a:cs typeface="Times New Roman" panose="02020603050405020304" pitchFamily="18" charset="0"/>
              </a:rPr>
              <a:t>Примерные задания:</a:t>
            </a:r>
          </a:p>
          <a:p>
            <a:r>
              <a:rPr lang="ru-RU" sz="1600" dirty="0">
                <a:latin typeface="Times New Roman" panose="02020603050405020304" pitchFamily="18" charset="0"/>
                <a:cs typeface="Times New Roman" panose="02020603050405020304" pitchFamily="18" charset="0"/>
              </a:rPr>
              <a:t>а) </a:t>
            </a:r>
            <a:r>
              <a:rPr lang="ru-RU" sz="1600" b="1" dirty="0">
                <a:latin typeface="Times New Roman" panose="02020603050405020304" pitchFamily="18" charset="0"/>
                <a:cs typeface="Times New Roman" panose="02020603050405020304" pitchFamily="18" charset="0"/>
              </a:rPr>
              <a:t>Сапоги</a:t>
            </a:r>
            <a:r>
              <a:rPr lang="ru-RU" sz="1600" dirty="0">
                <a:latin typeface="Times New Roman" panose="02020603050405020304" pitchFamily="18" charset="0"/>
                <a:cs typeface="Times New Roman" panose="02020603050405020304" pitchFamily="18" charset="0"/>
              </a:rPr>
              <a:t> (шнурки, </a:t>
            </a:r>
            <a:r>
              <a:rPr lang="ru-RU" sz="1600" b="1" dirty="0">
                <a:latin typeface="Times New Roman" panose="02020603050405020304" pitchFamily="18" charset="0"/>
                <a:cs typeface="Times New Roman" panose="02020603050405020304" pitchFamily="18" charset="0"/>
              </a:rPr>
              <a:t>подошва</a:t>
            </a:r>
            <a:r>
              <a:rPr lang="ru-RU" sz="1600" dirty="0">
                <a:latin typeface="Times New Roman" panose="02020603050405020304" pitchFamily="18" charset="0"/>
                <a:cs typeface="Times New Roman" panose="02020603050405020304" pitchFamily="18" charset="0"/>
              </a:rPr>
              <a:t>, каблук, молния, </a:t>
            </a:r>
            <a:r>
              <a:rPr lang="ru-RU" sz="1600" b="1" dirty="0">
                <a:latin typeface="Times New Roman" panose="02020603050405020304" pitchFamily="18" charset="0"/>
                <a:cs typeface="Times New Roman" panose="02020603050405020304" pitchFamily="18" charset="0"/>
              </a:rPr>
              <a:t>голенище</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б) </a:t>
            </a:r>
            <a:r>
              <a:rPr lang="ru-RU" sz="1600" b="1" dirty="0">
                <a:latin typeface="Times New Roman" panose="02020603050405020304" pitchFamily="18" charset="0"/>
                <a:cs typeface="Times New Roman" panose="02020603050405020304" pitchFamily="18" charset="0"/>
              </a:rPr>
              <a:t>Река</a:t>
            </a:r>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берег</a:t>
            </a:r>
            <a:r>
              <a:rPr lang="ru-RU" sz="1600" dirty="0">
                <a:latin typeface="Times New Roman" panose="02020603050405020304" pitchFamily="18" charset="0"/>
                <a:cs typeface="Times New Roman" panose="02020603050405020304" pitchFamily="18" charset="0"/>
              </a:rPr>
              <a:t>, рыба, рыболов, тина, </a:t>
            </a:r>
            <a:r>
              <a:rPr lang="ru-RU" sz="1600" b="1" dirty="0">
                <a:latin typeface="Times New Roman" panose="02020603050405020304" pitchFamily="18" charset="0"/>
                <a:cs typeface="Times New Roman" panose="02020603050405020304" pitchFamily="18" charset="0"/>
              </a:rPr>
              <a:t>вода</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в) </a:t>
            </a:r>
            <a:r>
              <a:rPr lang="ru-RU" sz="1600" b="1" dirty="0">
                <a:latin typeface="Times New Roman" panose="02020603050405020304" pitchFamily="18" charset="0"/>
                <a:cs typeface="Times New Roman" panose="02020603050405020304" pitchFamily="18" charset="0"/>
              </a:rPr>
              <a:t>Город</a:t>
            </a:r>
            <a:r>
              <a:rPr lang="ru-RU" sz="1600" dirty="0">
                <a:latin typeface="Times New Roman" panose="02020603050405020304" pitchFamily="18" charset="0"/>
                <a:cs typeface="Times New Roman" panose="02020603050405020304" pitchFamily="18" charset="0"/>
              </a:rPr>
              <a:t> (автомобиль, </a:t>
            </a:r>
            <a:r>
              <a:rPr lang="ru-RU" sz="1600" b="1" dirty="0">
                <a:latin typeface="Times New Roman" panose="02020603050405020304" pitchFamily="18" charset="0"/>
                <a:cs typeface="Times New Roman" panose="02020603050405020304" pitchFamily="18" charset="0"/>
              </a:rPr>
              <a:t>здание</a:t>
            </a:r>
            <a:r>
              <a:rPr lang="ru-RU" sz="1600" dirty="0">
                <a:latin typeface="Times New Roman" panose="02020603050405020304" pitchFamily="18" charset="0"/>
                <a:cs typeface="Times New Roman" panose="02020603050405020304" pitchFamily="18" charset="0"/>
              </a:rPr>
              <a:t>, толпа, </a:t>
            </a:r>
            <a:r>
              <a:rPr lang="ru-RU" sz="1600" b="1" dirty="0">
                <a:latin typeface="Times New Roman" panose="02020603050405020304" pitchFamily="18" charset="0"/>
                <a:cs typeface="Times New Roman" panose="02020603050405020304" pitchFamily="18" charset="0"/>
              </a:rPr>
              <a:t>улица</a:t>
            </a:r>
            <a:r>
              <a:rPr lang="ru-RU" sz="1600" dirty="0">
                <a:latin typeface="Times New Roman" panose="02020603050405020304" pitchFamily="18" charset="0"/>
                <a:cs typeface="Times New Roman" panose="02020603050405020304" pitchFamily="18" charset="0"/>
              </a:rPr>
              <a:t>, велосипед)</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г) </a:t>
            </a:r>
            <a:r>
              <a:rPr lang="ru-RU" sz="1600" b="1" dirty="0">
                <a:latin typeface="Times New Roman" panose="02020603050405020304" pitchFamily="18" charset="0"/>
                <a:cs typeface="Times New Roman" panose="02020603050405020304" pitchFamily="18" charset="0"/>
              </a:rPr>
              <a:t>Сарай</a:t>
            </a:r>
            <a:r>
              <a:rPr lang="ru-RU" sz="1600" dirty="0">
                <a:latin typeface="Times New Roman" panose="02020603050405020304" pitchFamily="18" charset="0"/>
                <a:cs typeface="Times New Roman" panose="02020603050405020304" pitchFamily="18" charset="0"/>
              </a:rPr>
              <a:t> (сеновал, лошади, </a:t>
            </a:r>
            <a:r>
              <a:rPr lang="ru-RU" sz="1600" b="1" dirty="0">
                <a:latin typeface="Times New Roman" panose="02020603050405020304" pitchFamily="18" charset="0"/>
                <a:cs typeface="Times New Roman" panose="02020603050405020304" pitchFamily="18" charset="0"/>
              </a:rPr>
              <a:t>крыша</a:t>
            </a:r>
            <a:r>
              <a:rPr lang="ru-RU" sz="1600" dirty="0">
                <a:latin typeface="Times New Roman" panose="02020603050405020304" pitchFamily="18" charset="0"/>
                <a:cs typeface="Times New Roman" panose="02020603050405020304" pitchFamily="18" charset="0"/>
              </a:rPr>
              <a:t>, скот, </a:t>
            </a:r>
            <a:r>
              <a:rPr lang="ru-RU" sz="1600" b="1" dirty="0">
                <a:latin typeface="Times New Roman" panose="02020603050405020304" pitchFamily="18" charset="0"/>
                <a:cs typeface="Times New Roman" panose="02020603050405020304" pitchFamily="18" charset="0"/>
              </a:rPr>
              <a:t>стены</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д) </a:t>
            </a:r>
            <a:r>
              <a:rPr lang="ru-RU" sz="1600" b="1" dirty="0">
                <a:latin typeface="Times New Roman" panose="02020603050405020304" pitchFamily="18" charset="0"/>
                <a:cs typeface="Times New Roman" panose="02020603050405020304" pitchFamily="18" charset="0"/>
              </a:rPr>
              <a:t>Куб</a:t>
            </a:r>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углы</a:t>
            </a:r>
            <a:r>
              <a:rPr lang="ru-RU" sz="1600" dirty="0">
                <a:latin typeface="Times New Roman" panose="02020603050405020304" pitchFamily="18" charset="0"/>
                <a:cs typeface="Times New Roman" panose="02020603050405020304" pitchFamily="18" charset="0"/>
              </a:rPr>
              <a:t>, чертеж, </a:t>
            </a:r>
            <a:r>
              <a:rPr lang="ru-RU" sz="1600" b="1" dirty="0">
                <a:latin typeface="Times New Roman" panose="02020603050405020304" pitchFamily="18" charset="0"/>
                <a:cs typeface="Times New Roman" panose="02020603050405020304" pitchFamily="18" charset="0"/>
              </a:rPr>
              <a:t>сторона</a:t>
            </a:r>
            <a:r>
              <a:rPr lang="ru-RU" sz="1600" dirty="0">
                <a:latin typeface="Times New Roman" panose="02020603050405020304" pitchFamily="18" charset="0"/>
                <a:cs typeface="Times New Roman" panose="02020603050405020304" pitchFamily="18" charset="0"/>
              </a:rPr>
              <a:t>, камень, дерево)</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е) </a:t>
            </a:r>
            <a:r>
              <a:rPr lang="ru-RU" sz="1600" b="1" dirty="0">
                <a:latin typeface="Times New Roman" panose="02020603050405020304" pitchFamily="18" charset="0"/>
                <a:cs typeface="Times New Roman" panose="02020603050405020304" pitchFamily="18" charset="0"/>
              </a:rPr>
              <a:t>Деление</a:t>
            </a:r>
            <a:r>
              <a:rPr lang="ru-RU" sz="1600" dirty="0">
                <a:latin typeface="Times New Roman" panose="02020603050405020304" pitchFamily="18" charset="0"/>
                <a:cs typeface="Times New Roman" panose="02020603050405020304" pitchFamily="18" charset="0"/>
              </a:rPr>
              <a:t> (класс, </a:t>
            </a:r>
            <a:r>
              <a:rPr lang="ru-RU" sz="1600" b="1" dirty="0">
                <a:latin typeface="Times New Roman" panose="02020603050405020304" pitchFamily="18" charset="0"/>
                <a:cs typeface="Times New Roman" panose="02020603050405020304" pitchFamily="18" charset="0"/>
              </a:rPr>
              <a:t>делимое</a:t>
            </a:r>
            <a:r>
              <a:rPr lang="ru-RU" sz="1600" dirty="0">
                <a:latin typeface="Times New Roman" panose="02020603050405020304" pitchFamily="18" charset="0"/>
                <a:cs typeface="Times New Roman" panose="02020603050405020304" pitchFamily="18" charset="0"/>
              </a:rPr>
              <a:t>, карандаш, </a:t>
            </a:r>
            <a:r>
              <a:rPr lang="ru-RU" sz="1600" b="1" dirty="0">
                <a:latin typeface="Times New Roman" panose="02020603050405020304" pitchFamily="18" charset="0"/>
                <a:cs typeface="Times New Roman" panose="02020603050405020304" pitchFamily="18" charset="0"/>
              </a:rPr>
              <a:t>делитель</a:t>
            </a:r>
            <a:r>
              <a:rPr lang="ru-RU" sz="1600" dirty="0">
                <a:latin typeface="Times New Roman" panose="02020603050405020304" pitchFamily="18" charset="0"/>
                <a:cs typeface="Times New Roman" panose="02020603050405020304" pitchFamily="18" charset="0"/>
              </a:rPr>
              <a:t>, бумага)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ж) </a:t>
            </a:r>
            <a:r>
              <a:rPr lang="ru-RU" sz="1600" b="1" dirty="0">
                <a:latin typeface="Times New Roman" panose="02020603050405020304" pitchFamily="18" charset="0"/>
                <a:cs typeface="Times New Roman" panose="02020603050405020304" pitchFamily="18" charset="0"/>
              </a:rPr>
              <a:t>Игра</a:t>
            </a:r>
            <a:r>
              <a:rPr lang="ru-RU" sz="1600" dirty="0">
                <a:latin typeface="Times New Roman" panose="02020603050405020304" pitchFamily="18" charset="0"/>
                <a:cs typeface="Times New Roman" panose="02020603050405020304" pitchFamily="18" charset="0"/>
              </a:rPr>
              <a:t> (карты, </a:t>
            </a:r>
            <a:r>
              <a:rPr lang="ru-RU" sz="1600" b="1" dirty="0">
                <a:latin typeface="Times New Roman" panose="02020603050405020304" pitchFamily="18" charset="0"/>
                <a:cs typeface="Times New Roman" panose="02020603050405020304" pitchFamily="18" charset="0"/>
              </a:rPr>
              <a:t>игроки</a:t>
            </a:r>
            <a:r>
              <a:rPr lang="ru-RU" sz="1600" dirty="0">
                <a:latin typeface="Times New Roman" panose="02020603050405020304" pitchFamily="18" charset="0"/>
                <a:cs typeface="Times New Roman" panose="02020603050405020304" pitchFamily="18" charset="0"/>
              </a:rPr>
              <a:t>, штрафы, наказания, </a:t>
            </a:r>
            <a:r>
              <a:rPr lang="ru-RU" sz="1600" b="1" dirty="0">
                <a:latin typeface="Times New Roman" panose="02020603050405020304" pitchFamily="18" charset="0"/>
                <a:cs typeface="Times New Roman" panose="02020603050405020304" pitchFamily="18" charset="0"/>
              </a:rPr>
              <a:t>правила</a:t>
            </a:r>
            <a:r>
              <a:rPr lang="ru-RU" sz="1600" dirty="0">
                <a:latin typeface="Times New Roman" panose="02020603050405020304" pitchFamily="18" charset="0"/>
                <a:cs typeface="Times New Roman" panose="02020603050405020304" pitchFamily="18" charset="0"/>
              </a:rPr>
              <a:t>)</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з) </a:t>
            </a:r>
            <a:r>
              <a:rPr lang="ru-RU" sz="1600" b="1" dirty="0">
                <a:latin typeface="Times New Roman" panose="02020603050405020304" pitchFamily="18" charset="0"/>
                <a:cs typeface="Times New Roman" panose="02020603050405020304" pitchFamily="18" charset="0"/>
              </a:rPr>
              <a:t>Чтение</a:t>
            </a:r>
            <a:r>
              <a:rPr lang="ru-RU" sz="1600" dirty="0">
                <a:latin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cs typeface="Times New Roman" panose="02020603050405020304" pitchFamily="18" charset="0"/>
              </a:rPr>
              <a:t>глаза</a:t>
            </a:r>
            <a:r>
              <a:rPr lang="ru-RU" sz="1600" dirty="0">
                <a:latin typeface="Times New Roman" panose="02020603050405020304" pitchFamily="18" charset="0"/>
                <a:cs typeface="Times New Roman" panose="02020603050405020304" pitchFamily="18" charset="0"/>
              </a:rPr>
              <a:t>, книга, картинка, </a:t>
            </a:r>
            <a:r>
              <a:rPr lang="ru-RU" sz="1600" b="1" dirty="0">
                <a:latin typeface="Times New Roman" panose="02020603050405020304" pitchFamily="18" charset="0"/>
                <a:cs typeface="Times New Roman" panose="02020603050405020304" pitchFamily="18" charset="0"/>
              </a:rPr>
              <a:t>печать</a:t>
            </a:r>
            <a:r>
              <a:rPr lang="ru-RU" sz="1600" dirty="0">
                <a:latin typeface="Times New Roman" panose="02020603050405020304" pitchFamily="18" charset="0"/>
                <a:cs typeface="Times New Roman" panose="02020603050405020304" pitchFamily="18" charset="0"/>
              </a:rPr>
              <a:t>, слово) </a:t>
            </a:r>
            <a:br>
              <a:rPr lang="ru-RU" sz="1600"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Проверка </a:t>
            </a:r>
            <a:r>
              <a:rPr lang="ru-RU" sz="1600" b="1" dirty="0">
                <a:latin typeface="Times New Roman" panose="02020603050405020304" pitchFamily="18" charset="0"/>
                <a:cs typeface="Times New Roman" panose="02020603050405020304" pitchFamily="18" charset="0"/>
              </a:rPr>
              <a:t>дневника спортсмена.</a:t>
            </a:r>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340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2388"/>
            <a:ext cx="12192000" cy="5078313"/>
          </a:xfrm>
          <a:prstGeom prst="rect">
            <a:avLst/>
          </a:prstGeom>
        </p:spPr>
        <p:txBody>
          <a:bodyPr wrap="square">
            <a:spAutoFit/>
          </a:bodyPr>
          <a:lstStyle/>
          <a:p>
            <a:pPr algn="ctr"/>
            <a:endParaRPr lang="ru-RU" sz="1600" dirty="0" smtClean="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2-я </a:t>
            </a:r>
            <a:r>
              <a:rPr lang="ru-RU" b="1" dirty="0">
                <a:latin typeface="Times New Roman" panose="02020603050405020304" pitchFamily="18" charset="0"/>
                <a:cs typeface="Times New Roman" panose="02020603050405020304" pitchFamily="18" charset="0"/>
              </a:rPr>
              <a:t>неделя</a:t>
            </a:r>
            <a:endParaRPr lang="ru-RU" dirty="0">
              <a:latin typeface="Times New Roman" panose="02020603050405020304" pitchFamily="18" charset="0"/>
              <a:cs typeface="Times New Roman" panose="02020603050405020304" pitchFamily="18" charset="0"/>
            </a:endParaRPr>
          </a:p>
          <a:p>
            <a:endParaRPr lang="ru-RU" sz="1600" b="1" dirty="0" smtClean="0">
              <a:latin typeface="Times New Roman" panose="02020603050405020304" pitchFamily="18" charset="0"/>
              <a:cs typeface="Times New Roman" panose="02020603050405020304" pitchFamily="18" charset="0"/>
            </a:endParaRPr>
          </a:p>
          <a:p>
            <a:endParaRPr lang="ru-RU" sz="1600" b="1" dirty="0">
              <a:latin typeface="Times New Roman" panose="02020603050405020304" pitchFamily="18" charset="0"/>
              <a:cs typeface="Times New Roman" panose="02020603050405020304" pitchFamily="18" charset="0"/>
            </a:endParaRPr>
          </a:p>
          <a:p>
            <a:endParaRPr lang="ru-RU" sz="1600" b="1" dirty="0" smtClean="0">
              <a:latin typeface="Times New Roman" panose="02020603050405020304" pitchFamily="18" charset="0"/>
              <a:cs typeface="Times New Roman" panose="02020603050405020304" pitchFamily="18" charset="0"/>
            </a:endParaRPr>
          </a:p>
          <a:p>
            <a:endParaRPr lang="ru-RU" sz="1600" b="1" dirty="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Проведение </a:t>
            </a:r>
            <a:r>
              <a:rPr lang="ru-RU" sz="1600" b="1" dirty="0">
                <a:latin typeface="Times New Roman" panose="02020603050405020304" pitchFamily="18" charset="0"/>
                <a:cs typeface="Times New Roman" panose="02020603050405020304" pitchFamily="18" charset="0"/>
              </a:rPr>
              <a:t>родительского собрания</a:t>
            </a:r>
            <a:r>
              <a:rPr lang="ru-RU" sz="1600" b="1" dirty="0" smtClean="0">
                <a:latin typeface="Times New Roman" panose="02020603050405020304" pitchFamily="18" charset="0"/>
                <a:cs typeface="Times New Roman" panose="02020603050405020304" pitchFamily="18" charset="0"/>
              </a:rPr>
              <a:t>.</a:t>
            </a:r>
          </a:p>
          <a:p>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сообщение </a:t>
            </a:r>
            <a:r>
              <a:rPr lang="ru-RU" sz="1600" dirty="0">
                <a:latin typeface="Times New Roman" panose="02020603050405020304" pitchFamily="18" charset="0"/>
                <a:cs typeface="Times New Roman" panose="02020603050405020304" pitchFamily="18" charset="0"/>
              </a:rPr>
              <a:t>итогов учебно-тренировочных занятий за прошедший месяц;</a:t>
            </a:r>
          </a:p>
          <a:p>
            <a:r>
              <a:rPr lang="ru-RU" sz="1600" dirty="0">
                <a:latin typeface="Times New Roman" panose="02020603050405020304" pitchFamily="18" charset="0"/>
                <a:cs typeface="Times New Roman" panose="02020603050405020304" pitchFamily="18" charset="0"/>
              </a:rPr>
              <a:t>- определение проблемных вопросов на учебно-тренировочных </a:t>
            </a:r>
            <a:r>
              <a:rPr lang="ru-RU" sz="1600" dirty="0" smtClean="0">
                <a:latin typeface="Times New Roman" panose="02020603050405020304" pitchFamily="18" charset="0"/>
                <a:cs typeface="Times New Roman" panose="02020603050405020304" pitchFamily="18" charset="0"/>
              </a:rPr>
              <a:t>занятиях, </a:t>
            </a:r>
            <a:r>
              <a:rPr lang="ru-RU" sz="1600" dirty="0">
                <a:latin typeface="Times New Roman" panose="02020603050405020304" pitchFamily="18" charset="0"/>
                <a:cs typeface="Times New Roman" panose="02020603050405020304" pitchFamily="18" charset="0"/>
              </a:rPr>
              <a:t>их совместный поиск или предложения по поиску;</a:t>
            </a:r>
          </a:p>
          <a:p>
            <a:r>
              <a:rPr lang="ru-RU" sz="1600" dirty="0" smtClean="0">
                <a:latin typeface="Times New Roman" panose="02020603050405020304" pitchFamily="18" charset="0"/>
                <a:cs typeface="Times New Roman" panose="02020603050405020304" pitchFamily="18" charset="0"/>
              </a:rPr>
              <a:t>- выделение </a:t>
            </a:r>
            <a:r>
              <a:rPr lang="ru-RU" sz="1600" dirty="0">
                <a:latin typeface="Times New Roman" panose="02020603050405020304" pitchFamily="18" charset="0"/>
                <a:cs typeface="Times New Roman" panose="02020603050405020304" pitchFamily="18" charset="0"/>
              </a:rPr>
              <a:t>успешных результатов на </a:t>
            </a:r>
            <a:r>
              <a:rPr lang="ru-RU" sz="1600" dirty="0" smtClean="0">
                <a:latin typeface="Times New Roman" panose="02020603050405020304" pitchFamily="18" charset="0"/>
                <a:cs typeface="Times New Roman" panose="02020603050405020304" pitchFamily="18" charset="0"/>
              </a:rPr>
              <a:t>учебно-тренировочных занятиях;</a:t>
            </a:r>
            <a:endParaRPr lang="ru-RU" sz="1600"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 совместное </a:t>
            </a:r>
            <a:r>
              <a:rPr lang="ru-RU" sz="1600" dirty="0">
                <a:latin typeface="Times New Roman" panose="02020603050405020304" pitchFamily="18" charset="0"/>
                <a:cs typeface="Times New Roman" panose="02020603050405020304" pitchFamily="18" charset="0"/>
              </a:rPr>
              <a:t>планирование проведения мероприятий;</a:t>
            </a:r>
          </a:p>
          <a:p>
            <a:r>
              <a:rPr lang="ru-RU" sz="1600" dirty="0">
                <a:latin typeface="Times New Roman" panose="02020603050405020304" pitchFamily="18" charset="0"/>
                <a:cs typeface="Times New Roman" panose="02020603050405020304" pitchFamily="18" charset="0"/>
              </a:rPr>
              <a:t>- привлечение родителей, чтобы они помогали </a:t>
            </a:r>
            <a:r>
              <a:rPr lang="ru-RU" sz="1600" dirty="0" smtClean="0">
                <a:latin typeface="Times New Roman" panose="02020603050405020304" pitchFamily="18" charset="0"/>
                <a:cs typeface="Times New Roman" panose="02020603050405020304" pitchFamily="18" charset="0"/>
              </a:rPr>
              <a:t>тренеру-преподавателю, </a:t>
            </a:r>
            <a:r>
              <a:rPr lang="ru-RU" sz="1600" dirty="0">
                <a:latin typeface="Times New Roman" panose="02020603050405020304" pitchFamily="18" charset="0"/>
                <a:cs typeface="Times New Roman" panose="02020603050405020304" pitchFamily="18" charset="0"/>
              </a:rPr>
              <a:t>чтобы </a:t>
            </a:r>
            <a:r>
              <a:rPr lang="ru-RU" sz="1600" dirty="0" smtClean="0">
                <a:latin typeface="Times New Roman" panose="02020603050405020304" pitchFamily="18" charset="0"/>
                <a:cs typeface="Times New Roman" panose="02020603050405020304" pitchFamily="18" charset="0"/>
              </a:rPr>
              <a:t>родители </a:t>
            </a:r>
            <a:r>
              <a:rPr lang="ru-RU" sz="1600" dirty="0">
                <a:latin typeface="Times New Roman" panose="02020603050405020304" pitchFamily="18" charset="0"/>
                <a:cs typeface="Times New Roman" panose="02020603050405020304" pitchFamily="18" charset="0"/>
              </a:rPr>
              <a:t>выполняли упражнения на развитие психических процессов вместе </a:t>
            </a:r>
            <a:r>
              <a:rPr lang="ru-RU" sz="1600" dirty="0" smtClean="0">
                <a:latin typeface="Times New Roman" panose="02020603050405020304" pitchFamily="18" charset="0"/>
                <a:cs typeface="Times New Roman" panose="02020603050405020304" pitchFamily="18" charset="0"/>
              </a:rPr>
              <a:t>со спортсменом-учащимся, </a:t>
            </a:r>
            <a:r>
              <a:rPr lang="ru-RU" sz="1600" dirty="0">
                <a:latin typeface="Times New Roman" panose="02020603050405020304" pitchFamily="18" charset="0"/>
                <a:cs typeface="Times New Roman" panose="02020603050405020304" pitchFamily="18" charset="0"/>
              </a:rPr>
              <a:t>контролировали ведение дневника спортсмена;</a:t>
            </a:r>
          </a:p>
          <a:p>
            <a:r>
              <a:rPr lang="ru-RU" sz="1600" dirty="0">
                <a:latin typeface="Times New Roman" panose="02020603050405020304" pitchFamily="18" charset="0"/>
                <a:cs typeface="Times New Roman" panose="02020603050405020304" pitchFamily="18" charset="0"/>
              </a:rPr>
              <a:t>- выделение пяти лучших </a:t>
            </a:r>
            <a:r>
              <a:rPr lang="ru-RU" sz="1600" dirty="0" smtClean="0">
                <a:latin typeface="Times New Roman" panose="02020603050405020304" pitchFamily="18" charset="0"/>
                <a:cs typeface="Times New Roman" panose="02020603050405020304" pitchFamily="18" charset="0"/>
              </a:rPr>
              <a:t>спортсменов-учащихся </a:t>
            </a:r>
            <a:r>
              <a:rPr lang="ru-RU" sz="1600" dirty="0">
                <a:latin typeface="Times New Roman" panose="02020603050405020304" pitchFamily="18" charset="0"/>
                <a:cs typeface="Times New Roman" panose="02020603050405020304" pitchFamily="18" charset="0"/>
              </a:rPr>
              <a:t>месяца по результатам учебно-тренировочного занятия </a:t>
            </a:r>
            <a:r>
              <a:rPr lang="ru-RU" sz="1600" dirty="0" smtClean="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dream </a:t>
            </a:r>
            <a:r>
              <a:rPr lang="en-US" sz="1600" dirty="0">
                <a:latin typeface="Times New Roman" panose="02020603050405020304" pitchFamily="18" charset="0"/>
                <a:cs typeface="Times New Roman" panose="02020603050405020304" pitchFamily="18" charset="0"/>
              </a:rPr>
              <a:t>team</a:t>
            </a:r>
            <a:r>
              <a:rPr lang="ru-RU" sz="1600" dirty="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 сообщение </a:t>
            </a:r>
            <a:r>
              <a:rPr lang="ru-RU" sz="1600" dirty="0">
                <a:latin typeface="Times New Roman" panose="02020603050405020304" pitchFamily="18" charset="0"/>
                <a:cs typeface="Times New Roman" panose="02020603050405020304" pitchFamily="18" charset="0"/>
              </a:rPr>
              <a:t>планов на следующий месяц.</a:t>
            </a:r>
          </a:p>
          <a:p>
            <a:pPr algn="ctr"/>
            <a:endParaRPr lang="ru-RU" sz="1600" dirty="0">
              <a:solidFill>
                <a:srgbClr val="002060"/>
              </a:solidFill>
              <a:latin typeface="Times New Roman" panose="02020603050405020304" pitchFamily="18" charset="0"/>
              <a:cs typeface="Times New Roman" panose="02020603050405020304" pitchFamily="18" charset="0"/>
            </a:endParaRPr>
          </a:p>
          <a:p>
            <a:pPr algn="ctr"/>
            <a:endParaRPr lang="ru-RU" sz="1600" dirty="0" smtClean="0">
              <a:solidFill>
                <a:srgbClr val="002060"/>
              </a:solidFill>
              <a:latin typeface="Times New Roman" panose="02020603050405020304" pitchFamily="18" charset="0"/>
              <a:cs typeface="Times New Roman" panose="02020603050405020304" pitchFamily="18" charset="0"/>
            </a:endParaRPr>
          </a:p>
          <a:p>
            <a:pPr algn="ctr"/>
            <a:endParaRPr lang="ru-RU" sz="1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617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 y="1686757"/>
            <a:ext cx="12191999" cy="2585323"/>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Сплочение команды</a:t>
            </a:r>
          </a:p>
          <a:p>
            <a:endParaRPr lang="ru-RU"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«Аплодисменты </a:t>
            </a:r>
            <a:r>
              <a:rPr lang="ru-RU" b="1" dirty="0">
                <a:latin typeface="Times New Roman" panose="02020603050405020304" pitchFamily="18" charset="0"/>
                <a:cs typeface="Times New Roman" panose="02020603050405020304" pitchFamily="18" charset="0"/>
              </a:rPr>
              <a:t>другу</a:t>
            </a:r>
            <a:r>
              <a:rPr lang="ru-RU" b="1" dirty="0" smtClean="0">
                <a:latin typeface="Times New Roman" panose="02020603050405020304" pitchFamily="18" charset="0"/>
                <a:cs typeface="Times New Roman" panose="02020603050405020304" pitchFamily="18" charset="0"/>
              </a:rPr>
              <a:t>»</a:t>
            </a:r>
          </a:p>
          <a:p>
            <a:endParaRPr lang="ru-RU" b="1"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Время выполнения 5-10 минут. </a:t>
            </a:r>
          </a:p>
          <a:p>
            <a:r>
              <a:rPr lang="ru-RU" dirty="0" smtClean="0">
                <a:latin typeface="Times New Roman" panose="02020603050405020304" pitchFamily="18" charset="0"/>
                <a:cs typeface="Times New Roman" panose="02020603050405020304" pitchFamily="18" charset="0"/>
              </a:rPr>
              <a:t>Проводится как на льду, так и вне льда. </a:t>
            </a:r>
          </a:p>
          <a:p>
            <a:r>
              <a:rPr lang="ru-RU" dirty="0" smtClean="0">
                <a:latin typeface="Times New Roman" panose="02020603050405020304" pitchFamily="18" charset="0"/>
                <a:cs typeface="Times New Roman" panose="02020603050405020304" pitchFamily="18" charset="0"/>
              </a:rPr>
              <a:t>Участвует вся команда.</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предлагает выполнить упражнение.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называет имя </a:t>
            </a:r>
            <a:r>
              <a:rPr lang="ru-RU" dirty="0" smtClean="0">
                <a:latin typeface="Times New Roman" panose="02020603050405020304" pitchFamily="18" charset="0"/>
                <a:cs typeface="Times New Roman" panose="02020603050405020304" pitchFamily="18" charset="0"/>
              </a:rPr>
              <a:t>участника </a:t>
            </a:r>
            <a:r>
              <a:rPr lang="ru-RU" dirty="0">
                <a:latin typeface="Times New Roman" panose="02020603050405020304" pitchFamily="18" charset="0"/>
                <a:cs typeface="Times New Roman" panose="02020603050405020304" pitchFamily="18" charset="0"/>
              </a:rPr>
              <a:t>и после этого </a:t>
            </a:r>
            <a:r>
              <a:rPr lang="ru-RU" dirty="0" smtClean="0">
                <a:latin typeface="Times New Roman" panose="02020603050405020304" pitchFamily="18" charset="0"/>
                <a:cs typeface="Times New Roman" panose="02020603050405020304" pitchFamily="18" charset="0"/>
              </a:rPr>
              <a:t>все </a:t>
            </a:r>
            <a:r>
              <a:rPr lang="ru-RU" dirty="0">
                <a:latin typeface="Times New Roman" panose="02020603050405020304" pitchFamily="18" charset="0"/>
                <a:cs typeface="Times New Roman" panose="02020603050405020304" pitchFamily="18" charset="0"/>
              </a:rPr>
              <a:t>ему аплодируют и так по кругу</a:t>
            </a:r>
            <a:r>
              <a:rPr lang="ru-RU" dirty="0" smtClean="0">
                <a:latin typeface="Times New Roman" panose="02020603050405020304" pitchFamily="18" charset="0"/>
                <a:cs typeface="Times New Roman" panose="02020603050405020304" pitchFamily="18" charset="0"/>
              </a:rPr>
              <a:t>.</a:t>
            </a:r>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29797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3" name="Прямоугольник 2"/>
          <p:cNvSpPr/>
          <p:nvPr/>
        </p:nvSpPr>
        <p:spPr>
          <a:xfrm>
            <a:off x="0" y="189816"/>
            <a:ext cx="12191999" cy="6494085"/>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Беседа </a:t>
            </a:r>
            <a:r>
              <a:rPr lang="ru-RU" sz="1600" b="1" dirty="0">
                <a:latin typeface="Times New Roman" panose="02020603050405020304" pitchFamily="18" charset="0"/>
                <a:cs typeface="Times New Roman" panose="02020603050405020304" pitchFamily="18" charset="0"/>
              </a:rPr>
              <a:t>на </a:t>
            </a:r>
            <a:r>
              <a:rPr lang="ru-RU" sz="1600" b="1" dirty="0" smtClean="0">
                <a:latin typeface="Times New Roman" panose="02020603050405020304" pitchFamily="18" charset="0"/>
                <a:cs typeface="Times New Roman" panose="02020603050405020304" pitchFamily="18" charset="0"/>
              </a:rPr>
              <a:t>тему</a:t>
            </a:r>
          </a:p>
          <a:p>
            <a:pPr algn="just"/>
            <a:r>
              <a:rPr lang="ru-RU" sz="1600" b="1" dirty="0" smtClean="0">
                <a:latin typeface="Times New Roman" panose="02020603050405020304" pitchFamily="18" charset="0"/>
                <a:cs typeface="Times New Roman" panose="02020603050405020304" pitchFamily="18" charset="0"/>
              </a:rPr>
              <a:t>«</a:t>
            </a:r>
            <a:r>
              <a:rPr lang="ru-RU" sz="1600" b="1" dirty="0">
                <a:latin typeface="Times New Roman" panose="02020603050405020304" pitchFamily="18" charset="0"/>
                <a:cs typeface="Times New Roman" panose="02020603050405020304" pitchFamily="18" charset="0"/>
              </a:rPr>
              <a:t>Развитие хоккея с шайбой в мире и Республике </a:t>
            </a:r>
            <a:r>
              <a:rPr lang="ru-RU" sz="1600" b="1" dirty="0" smtClean="0">
                <a:latin typeface="Times New Roman" panose="02020603050405020304" pitchFamily="18" charset="0"/>
                <a:cs typeface="Times New Roman" panose="02020603050405020304" pitchFamily="18" charset="0"/>
              </a:rPr>
              <a:t>Беларусь»</a:t>
            </a:r>
          </a:p>
          <a:p>
            <a:pPr algn="just"/>
            <a:r>
              <a:rPr lang="ru-RU" sz="1600" dirty="0">
                <a:latin typeface="Times New Roman" panose="02020603050405020304" pitchFamily="18" charset="0"/>
                <a:cs typeface="Times New Roman" panose="02020603050405020304" pitchFamily="18" charset="0"/>
              </a:rPr>
              <a:t>Современный хоккей зародился в Канаде во второй половине XVIII века. Нет точной информации о том, что является прообразом игры, но существует три версии того, как в Канаде появился хоккей.</a:t>
            </a:r>
          </a:p>
          <a:p>
            <a:pPr algn="just"/>
            <a:r>
              <a:rPr lang="ru-RU" sz="1600" dirty="0">
                <a:latin typeface="Times New Roman" panose="02020603050405020304" pitchFamily="18" charset="0"/>
                <a:cs typeface="Times New Roman" panose="02020603050405020304" pitchFamily="18" charset="0"/>
              </a:rPr>
              <a:t>Согласно одной из них, хоккей в страну привезли французы. Франция была колонизатором Канады с середины XVI по середину XVIII века. Слово «хоккей» образовалось от французского слова </a:t>
            </a:r>
            <a:r>
              <a:rPr lang="ru-RU" sz="1600" dirty="0" err="1">
                <a:latin typeface="Times New Roman" panose="02020603050405020304" pitchFamily="18" charset="0"/>
                <a:cs typeface="Times New Roman" panose="02020603050405020304" pitchFamily="18" charset="0"/>
              </a:rPr>
              <a:t>hoquet</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хокэ</a:t>
            </a:r>
            <a:r>
              <a:rPr lang="ru-RU" sz="1600" dirty="0">
                <a:latin typeface="Times New Roman" panose="02020603050405020304" pitchFamily="18" charset="0"/>
                <a:cs typeface="Times New Roman" panose="02020603050405020304" pitchFamily="18" charset="0"/>
              </a:rPr>
              <a:t>), которое обозначало изогнутый пастуший посох. С помощью него французские крестьяне соревновались в игре, похожей на хоккей.</a:t>
            </a:r>
          </a:p>
          <a:p>
            <a:pPr algn="just"/>
            <a:r>
              <a:rPr lang="ru-RU" sz="1600" dirty="0">
                <a:latin typeface="Times New Roman" panose="02020603050405020304" pitchFamily="18" charset="0"/>
                <a:cs typeface="Times New Roman" panose="02020603050405020304" pitchFamily="18" charset="0"/>
              </a:rPr>
              <a:t>По другой версии, хоккей в Северную Америку привезли англичане. В 1763 году, после завершения семилетней войны, Канада перешла от Франции к Великобритании.</a:t>
            </a:r>
          </a:p>
          <a:p>
            <a:pPr algn="just"/>
            <a:r>
              <a:rPr lang="ru-RU" sz="1600" dirty="0">
                <a:latin typeface="Times New Roman" panose="02020603050405020304" pitchFamily="18" charset="0"/>
                <a:cs typeface="Times New Roman" panose="02020603050405020304" pitchFamily="18" charset="0"/>
              </a:rPr>
              <a:t>В XVIII веке в Англии был популярен хоккей на траве. Британские колонизаторы привезли его в Канаду, но из-за сурового климата играть в хоккей стали и на льду.</a:t>
            </a:r>
          </a:p>
          <a:p>
            <a:pPr algn="just"/>
            <a:r>
              <a:rPr lang="ru-RU" sz="1600" dirty="0">
                <a:latin typeface="Times New Roman" panose="02020603050405020304" pitchFamily="18" charset="0"/>
                <a:cs typeface="Times New Roman" panose="02020603050405020304" pitchFamily="18" charset="0"/>
              </a:rPr>
              <a:t>По третьей версии, хоккей зародился в Северной Америке. В соревнованиях, похожих на хоккейные матчи, участвовали индейцы, населявшие Канаду. Команда, которая проигрывала в состязании, подвергалась физическому наказанию. Из-за этого игру называли «</a:t>
            </a:r>
            <a:r>
              <a:rPr lang="ru-RU" sz="1600" dirty="0" err="1">
                <a:latin typeface="Times New Roman" panose="02020603050405020304" pitchFamily="18" charset="0"/>
                <a:cs typeface="Times New Roman" panose="02020603050405020304" pitchFamily="18" charset="0"/>
              </a:rPr>
              <a:t>хогий</a:t>
            </a:r>
            <a:r>
              <a:rPr lang="ru-RU" sz="1600" dirty="0">
                <a:latin typeface="Times New Roman" panose="02020603050405020304" pitchFamily="18" charset="0"/>
                <a:cs typeface="Times New Roman" panose="02020603050405020304" pitchFamily="18" charset="0"/>
              </a:rPr>
              <a:t>», что в переводе с языка могиканского племени </a:t>
            </a:r>
            <a:r>
              <a:rPr lang="ru-RU" sz="1600" dirty="0" err="1">
                <a:latin typeface="Times New Roman" panose="02020603050405020304" pitchFamily="18" charset="0"/>
                <a:cs typeface="Times New Roman" panose="02020603050405020304" pitchFamily="18" charset="0"/>
              </a:rPr>
              <a:t>Мохоки</a:t>
            </a:r>
            <a:r>
              <a:rPr lang="ru-RU" sz="1600" dirty="0">
                <a:latin typeface="Times New Roman" panose="02020603050405020304" pitchFamily="18" charset="0"/>
                <a:cs typeface="Times New Roman" panose="02020603050405020304" pitchFamily="18" charset="0"/>
              </a:rPr>
              <a:t> означает «больно».</a:t>
            </a:r>
          </a:p>
          <a:p>
            <a:pPr algn="just"/>
            <a:r>
              <a:rPr lang="ru-RU" sz="1600" dirty="0">
                <a:latin typeface="Times New Roman" panose="02020603050405020304" pitchFamily="18" charset="0"/>
                <a:cs typeface="Times New Roman" panose="02020603050405020304" pitchFamily="18" charset="0"/>
              </a:rPr>
              <a:t>Во второй половине XIX века хоккей набирал популярность в Канаде. В 1870-х годах игры проходили на спортивных праздниках. Особенно распространено это развлечение стало среди студентов. Практически в каждом канадском университете была хоккейная команда. Датой проведения первого хоккейного матча считается 3 марта 1875 года. В тот день в Монреале встречались две команды университета </a:t>
            </a:r>
            <a:r>
              <a:rPr lang="ru-RU" sz="1600" dirty="0" err="1">
                <a:latin typeface="Times New Roman" panose="02020603050405020304" pitchFamily="18" charset="0"/>
                <a:cs typeface="Times New Roman" panose="02020603050405020304" pitchFamily="18" charset="0"/>
              </a:rPr>
              <a:t>Макгилла</a:t>
            </a:r>
            <a:r>
              <a:rPr lang="ru-RU" sz="1600" dirty="0">
                <a:latin typeface="Times New Roman" panose="02020603050405020304" pitchFamily="18" charset="0"/>
                <a:cs typeface="Times New Roman" panose="02020603050405020304" pitchFamily="18" charset="0"/>
              </a:rPr>
              <a:t>, а об игре написала местная газета </a:t>
            </a:r>
            <a:r>
              <a:rPr lang="ru-RU" sz="1600" dirty="0" err="1">
                <a:latin typeface="Times New Roman" panose="02020603050405020304" pitchFamily="18" charset="0"/>
                <a:cs typeface="Times New Roman" panose="02020603050405020304" pitchFamily="18" charset="0"/>
              </a:rPr>
              <a:t>Montreal</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Gazette</a:t>
            </a:r>
            <a:r>
              <a:rPr lang="ru-RU" sz="1600" dirty="0">
                <a:latin typeface="Times New Roman" panose="02020603050405020304" pitchFamily="18" charset="0"/>
                <a:cs typeface="Times New Roman" panose="02020603050405020304" pitchFamily="18" charset="0"/>
              </a:rPr>
              <a:t>.</a:t>
            </a:r>
          </a:p>
          <a:p>
            <a:pPr algn="just"/>
            <a:r>
              <a:rPr lang="ru-RU" sz="1600" dirty="0">
                <a:latin typeface="Times New Roman" panose="02020603050405020304" pitchFamily="18" charset="0"/>
                <a:cs typeface="Times New Roman" panose="02020603050405020304" pitchFamily="18" charset="0"/>
              </a:rPr>
              <a:t>Тогда не было единого свода хоккейных правил. Составить их решил любитель игры У. Ф. </a:t>
            </a:r>
            <a:r>
              <a:rPr lang="ru-RU" sz="1600" dirty="0" err="1">
                <a:latin typeface="Times New Roman" panose="02020603050405020304" pitchFamily="18" charset="0"/>
                <a:cs typeface="Times New Roman" panose="02020603050405020304" pitchFamily="18" charset="0"/>
              </a:rPr>
              <a:t>Робертсон</a:t>
            </a:r>
            <a:r>
              <a:rPr lang="ru-RU" sz="1600" dirty="0">
                <a:latin typeface="Times New Roman" panose="02020603050405020304" pitchFamily="18" charset="0"/>
                <a:cs typeface="Times New Roman" panose="02020603050405020304" pitchFamily="18" charset="0"/>
              </a:rPr>
              <a:t>. Он ввел несколько ключевых изменений в правила. Главным из них стало то, что </a:t>
            </a:r>
            <a:r>
              <a:rPr lang="ru-RU" sz="1600" dirty="0" err="1">
                <a:latin typeface="Times New Roman" panose="02020603050405020304" pitchFamily="18" charset="0"/>
                <a:cs typeface="Times New Roman" panose="02020603050405020304" pitchFamily="18" charset="0"/>
              </a:rPr>
              <a:t>Робертсон</a:t>
            </a:r>
            <a:r>
              <a:rPr lang="ru-RU" sz="1600" dirty="0">
                <a:latin typeface="Times New Roman" panose="02020603050405020304" pitchFamily="18" charset="0"/>
                <a:cs typeface="Times New Roman" panose="02020603050405020304" pitchFamily="18" charset="0"/>
              </a:rPr>
              <a:t> предложил играть не деревянной, как раньше, а каучуковой шайбой. В 1886 году правила были усовершенствованы и впервые напечатаны. Главным изменением стало сокращение количества игроков – с девяти до семи.</a:t>
            </a:r>
          </a:p>
          <a:p>
            <a:pPr algn="just"/>
            <a:r>
              <a:rPr lang="ru-RU" sz="1600" dirty="0">
                <a:latin typeface="Times New Roman" panose="02020603050405020304" pitchFamily="18" charset="0"/>
                <a:cs typeface="Times New Roman" panose="02020603050405020304" pitchFamily="18" charset="0"/>
              </a:rPr>
              <a:t>В конце 1880-х команды состояли из вратаря, переднего и заднего защитников, центрального и двух крайних нападающих, а также </a:t>
            </a:r>
            <a:r>
              <a:rPr lang="ru-RU" sz="1600" dirty="0" err="1">
                <a:latin typeface="Times New Roman" panose="02020603050405020304" pitchFamily="18" charset="0"/>
                <a:cs typeface="Times New Roman" panose="02020603050405020304" pitchFamily="18" charset="0"/>
              </a:rPr>
              <a:t>ровера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Ровером</a:t>
            </a:r>
            <a:r>
              <a:rPr lang="ru-RU" sz="1600" dirty="0">
                <a:latin typeface="Times New Roman" panose="02020603050405020304" pitchFamily="18" charset="0"/>
                <a:cs typeface="Times New Roman" panose="02020603050405020304" pitchFamily="18" charset="0"/>
              </a:rPr>
              <a:t> был сильнейший игрок команды. Все, кроме него, играли в определенных зонах, а он перемещался по всей площадке. Важным отличием хоккея тех времен было отсутствие замен в матчах. Менять можно было только игрока, получившего травму, с разрешения соперников</a:t>
            </a:r>
            <a:r>
              <a:rPr lang="ru-RU" sz="1600" dirty="0" smtClean="0">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0267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3" name="Прямоугольник 2"/>
          <p:cNvSpPr/>
          <p:nvPr/>
        </p:nvSpPr>
        <p:spPr>
          <a:xfrm>
            <a:off x="84221" y="189816"/>
            <a:ext cx="7459579" cy="6832640"/>
          </a:xfrm>
          <a:prstGeom prst="rect">
            <a:avLst/>
          </a:prstGeom>
        </p:spPr>
        <p:txBody>
          <a:bodyPr wrap="square">
            <a:spAutoFit/>
          </a:bodyPr>
          <a:lstStyle/>
          <a:p>
            <a:pPr algn="just"/>
            <a:r>
              <a:rPr lang="ru-RU" sz="1500" dirty="0">
                <a:latin typeface="Times New Roman" panose="02020603050405020304" pitchFamily="18" charset="0"/>
                <a:cs typeface="Times New Roman" panose="02020603050405020304" pitchFamily="18" charset="0"/>
              </a:rPr>
              <a:t>В 1885 году в Монреале была основана первая любительская хоккейная лига. Подобные турниры стали появляться в крупнейших городах Канады (Оттаве, Торонто, </a:t>
            </a:r>
            <a:r>
              <a:rPr lang="ru-RU" sz="1500" dirty="0" err="1">
                <a:latin typeface="Times New Roman" panose="02020603050405020304" pitchFamily="18" charset="0"/>
                <a:cs typeface="Times New Roman" panose="02020603050405020304" pitchFamily="18" charset="0"/>
              </a:rPr>
              <a:t>Эдмонтоне</a:t>
            </a:r>
            <a:r>
              <a:rPr lang="ru-RU" sz="1500" dirty="0">
                <a:latin typeface="Times New Roman" panose="02020603050405020304" pitchFamily="18" charset="0"/>
                <a:cs typeface="Times New Roman" panose="02020603050405020304" pitchFamily="18" charset="0"/>
              </a:rPr>
              <a:t>) и в провинциях. Любительские турниры набирали популярность, у команд появлялись болельщики.</a:t>
            </a:r>
          </a:p>
          <a:p>
            <a:pPr algn="just"/>
            <a:r>
              <a:rPr lang="ru-RU" sz="1500" dirty="0">
                <a:latin typeface="Times New Roman" panose="02020603050405020304" pitchFamily="18" charset="0"/>
                <a:cs typeface="Times New Roman" panose="02020603050405020304" pitchFamily="18" charset="0"/>
              </a:rPr>
              <a:t>Важную роль в развитии хоккея сыграл генерал-губернатор Канады лорд Фредерик Артур Стэнли. Он захотел сделать единый трофей, который вручался бы сильнейшей хоккейной команде Канады. В 1892 году он учредил главный хоккейный трофей страны – Хоккейный кубок вызова. За кубок боролись сильнейшие любители Канады. Любая команда могла бросить вызов действующему обладателю трофея, и тот должен был его принять. После смерти генерал-губернатора приз назвали в его честь – Кубком Стэнли.</a:t>
            </a:r>
          </a:p>
          <a:p>
            <a:pPr algn="just"/>
            <a:r>
              <a:rPr lang="ru-RU" sz="1500" dirty="0">
                <a:latin typeface="Times New Roman" panose="02020603050405020304" pitchFamily="18" charset="0"/>
                <a:cs typeface="Times New Roman" panose="02020603050405020304" pitchFamily="18" charset="0"/>
              </a:rPr>
              <a:t>В начале 1900-х в Канаде стали образовываться профессиональные команды. Хоккеисты-профессионалы продолжали совмещать хоккей с другой работой, но уже получали деньги за победы. Тогда же произошли очередные изменения в хоккейных правилах, после которых хоккей стал похож на современный: </a:t>
            </a:r>
          </a:p>
          <a:p>
            <a:pPr lvl="0" algn="just"/>
            <a:r>
              <a:rPr lang="ru-RU" sz="1500" dirty="0">
                <a:latin typeface="Times New Roman" panose="02020603050405020304" pitchFamily="18" charset="0"/>
                <a:cs typeface="Times New Roman" panose="02020603050405020304" pitchFamily="18" charset="0"/>
              </a:rPr>
              <a:t>В воротах стали натягивать сетку.</a:t>
            </a:r>
          </a:p>
          <a:p>
            <a:pPr lvl="0" algn="just"/>
            <a:r>
              <a:rPr lang="ru-RU" sz="1500" dirty="0">
                <a:latin typeface="Times New Roman" panose="02020603050405020304" pitchFamily="18" charset="0"/>
                <a:cs typeface="Times New Roman" panose="02020603050405020304" pitchFamily="18" charset="0"/>
              </a:rPr>
              <a:t>Судьи стали использовать свисток для обозначения остановки игры.</a:t>
            </a:r>
          </a:p>
          <a:p>
            <a:pPr lvl="0" algn="just"/>
            <a:r>
              <a:rPr lang="ru-RU" sz="1500" dirty="0">
                <a:latin typeface="Times New Roman" panose="02020603050405020304" pitchFamily="18" charset="0"/>
                <a:cs typeface="Times New Roman" panose="02020603050405020304" pitchFamily="18" charset="0"/>
              </a:rPr>
              <a:t>Появилось вбрасывание.</a:t>
            </a:r>
          </a:p>
          <a:p>
            <a:pPr lvl="0" algn="just"/>
            <a:r>
              <a:rPr lang="ru-RU" sz="1500" dirty="0">
                <a:latin typeface="Times New Roman" panose="02020603050405020304" pitchFamily="18" charset="0"/>
                <a:cs typeface="Times New Roman" panose="02020603050405020304" pitchFamily="18" charset="0"/>
              </a:rPr>
              <a:t>Был установлен стандартный размер площадок, близкий к современному: 56 метров в длину и 26 в ширину.</a:t>
            </a:r>
          </a:p>
          <a:p>
            <a:pPr lvl="0" algn="just"/>
            <a:r>
              <a:rPr lang="ru-RU" sz="1500" dirty="0">
                <a:latin typeface="Times New Roman" panose="02020603050405020304" pitchFamily="18" charset="0"/>
                <a:cs typeface="Times New Roman" panose="02020603050405020304" pitchFamily="18" charset="0"/>
              </a:rPr>
              <a:t>Для повышения зрелищности игры было разрешено менять хоккеистов по ходу матча.</a:t>
            </a:r>
          </a:p>
          <a:p>
            <a:pPr algn="just"/>
            <a:r>
              <a:rPr lang="ru-RU" sz="1500" dirty="0">
                <a:latin typeface="Times New Roman" panose="02020603050405020304" pitchFamily="18" charset="0"/>
                <a:cs typeface="Times New Roman" panose="02020603050405020304" pitchFamily="18" charset="0"/>
              </a:rPr>
              <a:t>Уровень профессиональных команд быстро вырос, и в 1908 году Кубок Стэнли стал вручаться только профессионалам. В то время в Канаде было два крупнейших профессиональных чемпионата – Национальная хоккейная ассоциация (НХА) и Тихоокеанская хоккейная ассоциация (ТХА). В 1917 году НХА была преобразована в Национальную хоккейную лигу (НХЛ). Победители НХЛ и ТХА разыгрывали между собой Кубок Стэнли. В 1926 году НХЛ стала платить игрокам большие зарплаты и переманила лучших игроков ТХА, обанкротив лигу-конкурента. С 1927 год Кубок Стэнли стал главным призом НХЛ. </a:t>
            </a:r>
          </a:p>
          <a:p>
            <a:endParaRPr lang="en-US" dirty="0">
              <a:solidFill>
                <a:srgbClr val="002060"/>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5877" y="1083075"/>
            <a:ext cx="4444270" cy="2771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7470302" y="3958389"/>
            <a:ext cx="4559845" cy="1864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https://</a:t>
            </a:r>
            <a:r>
              <a:rPr lang="en-US" sz="1050" dirty="0">
                <a:solidFill>
                  <a:schemeClr val="tx1"/>
                </a:solidFill>
              </a:rPr>
              <a:t>go-sport.ru/article/istoriya-vozniknoveniya-hokkeya</a:t>
            </a:r>
            <a:r>
              <a:rPr lang="en-US" dirty="0"/>
              <a:t>/</a:t>
            </a:r>
            <a:endParaRPr lang="ru-RU" dirty="0"/>
          </a:p>
        </p:txBody>
      </p:sp>
    </p:spTree>
    <p:extLst>
      <p:ext uri="{BB962C8B-B14F-4D97-AF65-F5344CB8AC3E}">
        <p14:creationId xmlns:p14="http://schemas.microsoft.com/office/powerpoint/2010/main" val="30390925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3" name="Прямоугольник 2"/>
          <p:cNvSpPr/>
          <p:nvPr/>
        </p:nvSpPr>
        <p:spPr>
          <a:xfrm>
            <a:off x="-1" y="2554990"/>
            <a:ext cx="12191999" cy="3785652"/>
          </a:xfrm>
          <a:prstGeom prst="rect">
            <a:avLst/>
          </a:prstGeom>
        </p:spPr>
        <p:txBody>
          <a:bodyPr wrap="square">
            <a:spAutoFit/>
          </a:bodyPr>
          <a:lstStyle/>
          <a:p>
            <a:r>
              <a:rPr lang="ru-RU" sz="1600" b="1" dirty="0">
                <a:latin typeface="Times New Roman" panose="02020603050405020304" pitchFamily="18" charset="0"/>
                <a:cs typeface="Times New Roman" panose="02020603050405020304" pitchFamily="18" charset="0"/>
              </a:rPr>
              <a:t>Зарождение хоккея в </a:t>
            </a:r>
            <a:r>
              <a:rPr lang="ru-RU" sz="1600" b="1" dirty="0" smtClean="0">
                <a:latin typeface="Times New Roman" panose="02020603050405020304" pitchFamily="18" charset="0"/>
                <a:cs typeface="Times New Roman" panose="02020603050405020304" pitchFamily="18" charset="0"/>
              </a:rPr>
              <a:t>СССР</a:t>
            </a:r>
          </a:p>
          <a:p>
            <a:endParaRPr lang="ru-RU" sz="1600" b="1"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Первые товарищеские хоккейные матчи в СССР состоялись в 1932 году. В них участвовали команда немецкого рабочего союза «Фихте» и советские команды по хоккею с мячом. Несмотря на то, что советские клубы победили, «канадский» хоккей не прижился в Союзе и в довоенное время не развивался.</a:t>
            </a:r>
          </a:p>
          <a:p>
            <a:r>
              <a:rPr lang="ru-RU" sz="1600" dirty="0">
                <a:latin typeface="Times New Roman" panose="02020603050405020304" pitchFamily="18" charset="0"/>
                <a:cs typeface="Times New Roman" panose="02020603050405020304" pitchFamily="18" charset="0"/>
              </a:rPr>
              <a:t>В 1930-е годы хоккей набирал популярность в Европе и был одним из главных видов спорта на зимних Олимпийских играх. В 1945 году появилась резолюция председателя Комитета по делам физической культуры и спорта СССР Николая Романова, согласно которой развитие хоккея с шайбой стало одной из приоритетных задач в спортивной политике СССР. Первый чемпионат страны по хоккею с шайбой состоялся в 1946 году, первым чемпионом стало московское «Динамо».</a:t>
            </a:r>
          </a:p>
          <a:p>
            <a:r>
              <a:rPr lang="ru-RU" sz="1600" dirty="0">
                <a:latin typeface="Times New Roman" panose="02020603050405020304" pitchFamily="18" charset="0"/>
                <a:cs typeface="Times New Roman" panose="02020603050405020304" pitchFamily="18" charset="0"/>
              </a:rPr>
              <a:t>В первые годы хоккей в СССР развивался медленно. Игрокам не хватало технической оснащенности, многие не умели поднимать шайбу со льда. Не было единой системы экипировки игроков, некоторые хоккеисты выступали в амуниции из хоккея с мячом, некоторые – без щитков. На площадках не устанавливали бортики – их заменяли незакрепленные фанерные ограждения. Это влияло на невысокий темп развития игры. Чтобы подготовить конкурентоспособную сборную, понадобилось девять лет.</a:t>
            </a:r>
          </a:p>
          <a:p>
            <a:r>
              <a:rPr lang="ru-RU" sz="1600" dirty="0">
                <a:latin typeface="Times New Roman" panose="02020603050405020304" pitchFamily="18" charset="0"/>
                <a:cs typeface="Times New Roman" panose="02020603050405020304" pitchFamily="18" charset="0"/>
              </a:rPr>
              <a:t>Впервые на чемпионате мира сборная СССР выступила в 1954 году и сразу одержала победу.</a:t>
            </a:r>
          </a:p>
          <a:p>
            <a:r>
              <a:rPr lang="ru-RU" sz="1600" dirty="0">
                <a:latin typeface="Times New Roman" panose="02020603050405020304" pitchFamily="18" charset="0"/>
                <a:cs typeface="Times New Roman" panose="02020603050405020304" pitchFamily="18" charset="0"/>
              </a:rPr>
              <a:t>Постепенно хоккей становился одним из самых популярных видов спорта в стране, а сборная СССР – одной из сильнейших на планете</a:t>
            </a:r>
            <a:r>
              <a:rPr lang="ru-RU" sz="1600" dirty="0" smtClean="0">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753" y="189815"/>
            <a:ext cx="3740493" cy="2332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Скругленный прямоугольник 1"/>
          <p:cNvSpPr/>
          <p:nvPr/>
        </p:nvSpPr>
        <p:spPr>
          <a:xfrm>
            <a:off x="9702533" y="6340642"/>
            <a:ext cx="2189747" cy="2887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Times New Roman" panose="02020603050405020304" pitchFamily="18" charset="0"/>
                <a:cs typeface="Times New Roman" panose="02020603050405020304" pitchFamily="18" charset="0"/>
              </a:rPr>
              <a:t>https://go-sport.ru/article/istoriya-vozniknoveniya-hokkeya/</a:t>
            </a:r>
            <a:endParaRPr lang="ru-RU" sz="1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99122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3" y="656020"/>
            <a:ext cx="12191999" cy="5509200"/>
          </a:xfrm>
          <a:prstGeom prst="rect">
            <a:avLst/>
          </a:prstGeom>
        </p:spPr>
        <p:txBody>
          <a:bodyPr wrap="square">
            <a:spAutoFit/>
          </a:bodyPr>
          <a:lstStyle/>
          <a:p>
            <a:pPr algn="just"/>
            <a:r>
              <a:rPr lang="ru-RU" sz="1600" b="1" dirty="0">
                <a:latin typeface="Times New Roman" panose="02020603050405020304" pitchFamily="18" charset="0"/>
                <a:cs typeface="Times New Roman" panose="02020603050405020304" pitchFamily="18" charset="0"/>
              </a:rPr>
              <a:t>Развитие хоккея в Республике </a:t>
            </a:r>
            <a:r>
              <a:rPr lang="ru-RU" sz="1600" b="1" dirty="0" smtClean="0">
                <a:latin typeface="Times New Roman" panose="02020603050405020304" pitchFamily="18" charset="0"/>
                <a:cs typeface="Times New Roman" panose="02020603050405020304" pitchFamily="18" charset="0"/>
              </a:rPr>
              <a:t>Беларусь</a:t>
            </a:r>
          </a:p>
          <a:p>
            <a:pPr algn="just"/>
            <a:endParaRPr lang="ru-RU" sz="1600" b="1"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Хоккей начал развиваться в Беларуси в конце 40-х годов прошлого века. Ведущий клуб республики, не раз менявший название («Торпедо», «Спартак», «Буревестник», «Красное знамя», «Вымпел», снова «Торпедо», «Динамо», «</a:t>
            </a:r>
            <a:r>
              <a:rPr lang="ru-RU" sz="1600" dirty="0" err="1">
                <a:latin typeface="Times New Roman" panose="02020603050405020304" pitchFamily="18" charset="0"/>
                <a:cs typeface="Times New Roman" panose="02020603050405020304" pitchFamily="18" charset="0"/>
              </a:rPr>
              <a:t>Тивали</a:t>
            </a:r>
            <a:r>
              <a:rPr lang="ru-RU" sz="1600" dirty="0">
                <a:latin typeface="Times New Roman" panose="02020603050405020304" pitchFamily="18" charset="0"/>
                <a:cs typeface="Times New Roman" panose="02020603050405020304" pitchFamily="18" charset="0"/>
              </a:rPr>
              <a:t>»), представлял столицу в чемпионатах СССР и МХЛ. Во всесоюзных первенствах играли также команды Гомеля (ЭТЗ), Бобруйска («Старт»), Гродно («Прогресс-ШВСМ», «Неман») и Новополоцка («Химик»). Кроме того, развивался чемпионат БССР.</a:t>
            </a:r>
          </a:p>
          <a:p>
            <a:pPr algn="just"/>
            <a:r>
              <a:rPr lang="ru-RU" sz="1600" dirty="0">
                <a:latin typeface="Times New Roman" panose="02020603050405020304" pitchFamily="18" charset="0"/>
                <a:cs typeface="Times New Roman" panose="02020603050405020304" pitchFamily="18" charset="0"/>
              </a:rPr>
              <a:t>С сезона 1992/93 проводится национальный чемпионат Беларуси.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Клубы </a:t>
            </a:r>
            <a:r>
              <a:rPr lang="ru-RU" sz="1600" dirty="0">
                <a:latin typeface="Times New Roman" panose="02020603050405020304" pitchFamily="18" charset="0"/>
                <a:cs typeface="Times New Roman" panose="02020603050405020304" pitchFamily="18" charset="0"/>
              </a:rPr>
              <a:t>страны долгое время составляли базу ВЕХЛ, в которой выступали также представители Украины, России и Прибалтики. С 2004 года после упразднения ВЕХЛ проводится Открытый (международный) чемпионат Беларуси, в котором помимо белорусских клубов регулярно принимали участие команды из Латвии и Украины. В 2015 году внутренний чемпионат страны обрел генерального партнера — концерн «</a:t>
            </a:r>
            <a:r>
              <a:rPr lang="ru-RU" sz="1600" dirty="0" err="1">
                <a:latin typeface="Times New Roman" panose="02020603050405020304" pitchFamily="18" charset="0"/>
                <a:cs typeface="Times New Roman" panose="02020603050405020304" pitchFamily="18" charset="0"/>
              </a:rPr>
              <a:t>Белнефтехим</a:t>
            </a:r>
            <a:r>
              <a:rPr lang="ru-RU" sz="1600" dirty="0">
                <a:latin typeface="Times New Roman" panose="02020603050405020304" pitchFamily="18" charset="0"/>
                <a:cs typeface="Times New Roman" panose="02020603050405020304" pitchFamily="18" charset="0"/>
              </a:rPr>
              <a:t>», что повлекло за собой и изменения в названии чемпионата. В сезоне 2015/2016 годов турнир официально назывался «“</a:t>
            </a:r>
            <a:r>
              <a:rPr lang="ru-RU" sz="1600" dirty="0" err="1">
                <a:latin typeface="Times New Roman" panose="02020603050405020304" pitchFamily="18" charset="0"/>
                <a:cs typeface="Times New Roman" panose="02020603050405020304" pitchFamily="18" charset="0"/>
              </a:rPr>
              <a:t>Белнефтехим</a:t>
            </a:r>
            <a:r>
              <a:rPr lang="ru-RU" sz="1600" dirty="0">
                <a:latin typeface="Times New Roman" panose="02020603050405020304" pitchFamily="18" charset="0"/>
                <a:cs typeface="Times New Roman" panose="02020603050405020304" pitchFamily="18" charset="0"/>
              </a:rPr>
              <a:t>” — Открытый чемпионат Республики Беларусь по хоккею с шайбой».</a:t>
            </a:r>
          </a:p>
          <a:p>
            <a:pPr algn="just"/>
            <a:r>
              <a:rPr lang="ru-RU" sz="1600" dirty="0">
                <a:latin typeface="Times New Roman" panose="02020603050405020304" pitchFamily="18" charset="0"/>
                <a:cs typeface="Times New Roman" panose="02020603050405020304" pitchFamily="18" charset="0"/>
              </a:rPr>
              <a:t>Белорусская сборная участвовала в трех Олимпиадах (1998, 2002, 2010). Лучшее достижение — 4-е место в 2002 году в Солт-Лейк-Сити. Именно тогда сборная Беларуси сенсационно вышла в полуфинал, обыграв в четвертьфинальном поединке одного из фаворитов Олимпиады — сборную Швеции.</a:t>
            </a:r>
          </a:p>
          <a:p>
            <a:pPr algn="just"/>
            <a:r>
              <a:rPr lang="ru-RU" sz="1600" dirty="0">
                <a:latin typeface="Times New Roman" panose="02020603050405020304" pitchFamily="18" charset="0"/>
                <a:cs typeface="Times New Roman" panose="02020603050405020304" pitchFamily="18" charset="0"/>
              </a:rPr>
              <a:t>На заре суверенитета на территории страны существовало всего три крытых катка (два — в Минске, один — в Новополоцке). Сегодня Беларусь обладает 30-ю аренами, причем две современные мультифункциональные арены принимали в столице Чемпионат мира по хоккею 2014 — МКСК «Минск-Арена», рассчитанная на 15 000 зрителей и МКРСК «</a:t>
            </a:r>
            <a:r>
              <a:rPr lang="ru-RU" sz="1600" dirty="0" err="1">
                <a:latin typeface="Times New Roman" panose="02020603050405020304" pitchFamily="18" charset="0"/>
                <a:cs typeface="Times New Roman" panose="02020603050405020304" pitchFamily="18" charset="0"/>
              </a:rPr>
              <a:t>Чижовка</a:t>
            </a:r>
            <a:r>
              <a:rPr lang="ru-RU" sz="1600" dirty="0">
                <a:latin typeface="Times New Roman" panose="02020603050405020304" pitchFamily="18" charset="0"/>
                <a:cs typeface="Times New Roman" panose="02020603050405020304" pitchFamily="18" charset="0"/>
              </a:rPr>
              <a:t>-Арена», рассчитанная на 8800 мест.</a:t>
            </a:r>
          </a:p>
          <a:p>
            <a:pPr algn="just"/>
            <a:r>
              <a:rPr lang="ru-RU" sz="1600" dirty="0">
                <a:latin typeface="Times New Roman" panose="02020603050405020304" pitchFamily="18" charset="0"/>
                <a:cs typeface="Times New Roman" panose="02020603050405020304" pitchFamily="18" charset="0"/>
              </a:rPr>
              <a:t>Федерация хоккея Республики Беларусь основана 6 марта 1992 года. Через два месяца стала членом ИИХФ. Первым президентом ФХРБ был Евгений </a:t>
            </a:r>
            <a:r>
              <a:rPr lang="ru-RU" sz="1600" dirty="0" err="1">
                <a:latin typeface="Times New Roman" panose="02020603050405020304" pitchFamily="18" charset="0"/>
                <a:cs typeface="Times New Roman" panose="02020603050405020304" pitchFamily="18" charset="0"/>
              </a:rPr>
              <a:t>Анкуда</a:t>
            </a:r>
            <a:r>
              <a:rPr lang="ru-RU" sz="1600" dirty="0">
                <a:latin typeface="Times New Roman" panose="02020603050405020304" pitchFamily="18" charset="0"/>
                <a:cs typeface="Times New Roman" panose="02020603050405020304" pitchFamily="18" charset="0"/>
              </a:rPr>
              <a:t>. Также федерацию возглавляли Лев </a:t>
            </a:r>
            <a:r>
              <a:rPr lang="ru-RU" sz="1600" dirty="0" err="1">
                <a:latin typeface="Times New Roman" panose="02020603050405020304" pitchFamily="18" charset="0"/>
                <a:cs typeface="Times New Roman" panose="02020603050405020304" pitchFamily="18" charset="0"/>
              </a:rPr>
              <a:t>Контарович</a:t>
            </a:r>
            <a:r>
              <a:rPr lang="ru-RU" sz="1600" dirty="0">
                <a:latin typeface="Times New Roman" panose="02020603050405020304" pitchFamily="18" charset="0"/>
                <a:cs typeface="Times New Roman" panose="02020603050405020304" pitchFamily="18" charset="0"/>
              </a:rPr>
              <a:t> и Юрий </a:t>
            </a:r>
            <a:r>
              <a:rPr lang="ru-RU" sz="1600" dirty="0" err="1">
                <a:latin typeface="Times New Roman" panose="02020603050405020304" pitchFamily="18" charset="0"/>
                <a:cs typeface="Times New Roman" panose="02020603050405020304" pitchFamily="18" charset="0"/>
              </a:rPr>
              <a:t>Бородич</a:t>
            </a:r>
            <a:r>
              <a:rPr lang="ru-RU" sz="1600" dirty="0">
                <a:latin typeface="Times New Roman" panose="02020603050405020304" pitchFamily="18" charset="0"/>
                <a:cs typeface="Times New Roman" panose="02020603050405020304" pitchFamily="18" charset="0"/>
              </a:rPr>
              <a:t>. С 2001 по 2009 г. председателем главной хоккейной организации Беларуси был Владимир Наумов. Во время его руководства Беларусь получила право на проведение чемпионата мира по </a:t>
            </a:r>
            <a:r>
              <a:rPr lang="ru-RU" sz="1600" dirty="0" smtClean="0">
                <a:latin typeface="Times New Roman" panose="02020603050405020304" pitchFamily="18" charset="0"/>
                <a:cs typeface="Times New Roman" panose="02020603050405020304" pitchFamily="18" charset="0"/>
              </a:rPr>
              <a:t>хоккею 2014.</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4769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4" y="1910"/>
            <a:ext cx="12191997" cy="6909584"/>
          </a:xfrm>
          <a:prstGeom prst="rect">
            <a:avLst/>
          </a:prstGeom>
        </p:spPr>
        <p:txBody>
          <a:bodyPr wrap="square">
            <a:spAutoFit/>
          </a:bodyPr>
          <a:lstStyle/>
          <a:p>
            <a:pPr algn="just"/>
            <a:r>
              <a:rPr lang="ru-RU" sz="1600" b="1" dirty="0">
                <a:latin typeface="Times New Roman" panose="02020603050405020304" pitchFamily="18" charset="0"/>
                <a:cs typeface="Times New Roman" panose="02020603050405020304" pitchFamily="18" charset="0"/>
              </a:rPr>
              <a:t>Развитие хоккея в Республике </a:t>
            </a:r>
            <a:r>
              <a:rPr lang="ru-RU" sz="1600" b="1" dirty="0" smtClean="0">
                <a:latin typeface="Times New Roman" panose="02020603050405020304" pitchFamily="18" charset="0"/>
                <a:cs typeface="Times New Roman" panose="02020603050405020304" pitchFamily="18" charset="0"/>
              </a:rPr>
              <a:t>Беларусь</a:t>
            </a:r>
          </a:p>
          <a:p>
            <a:pPr algn="just"/>
            <a:endParaRPr lang="ru-RU" sz="1600" b="1" dirty="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марте 2010 года новым председателем ФХРБ был избран Евгений Ворсин.</a:t>
            </a:r>
          </a:p>
          <a:p>
            <a:pPr algn="just"/>
            <a:r>
              <a:rPr lang="ru-RU" sz="1600" dirty="0">
                <a:latin typeface="Times New Roman" panose="02020603050405020304" pitchFamily="18" charset="0"/>
                <a:cs typeface="Times New Roman" panose="02020603050405020304" pitchFamily="18" charset="0"/>
              </a:rPr>
              <a:t>2014 год стал знаменательной вехой в истории отечественного хоккея. Минск впервые принял чемпионат мира по хоккею в элитном дивизионе. По мнению представителей Международной федерации хоккея, участников, гостей чемпионата и болельщиков — чемпионат мира 2014 в Минске стал одним из лучших за время проведения соревнований. В Минске был установлен рекорд посещаемости, когда 64 матча Чемпионата мира 2014 посетили 640 044 зрителя. И хотя на следующий год рекорд посещаемости был побит на мировом форуме в Чехии, такая популярность минского чемпионата стала большим достижением.</a:t>
            </a:r>
          </a:p>
          <a:p>
            <a:pPr algn="just"/>
            <a:r>
              <a:rPr lang="ru-RU" sz="1600" dirty="0">
                <a:latin typeface="Times New Roman" panose="02020603050405020304" pitchFamily="18" charset="0"/>
                <a:cs typeface="Times New Roman" panose="02020603050405020304" pitchFamily="18" charset="0"/>
              </a:rPr>
              <a:t>В октябре 2014 года председателем Белорусской федерации хоккея избран первый вице-президент Национального олимпийского комитета Беларуси Игорь </a:t>
            </a:r>
            <a:r>
              <a:rPr lang="ru-RU" sz="1600" dirty="0" err="1">
                <a:latin typeface="Times New Roman" panose="02020603050405020304" pitchFamily="18" charset="0"/>
                <a:cs typeface="Times New Roman" panose="02020603050405020304" pitchFamily="18" charset="0"/>
              </a:rPr>
              <a:t>Рачковский</a:t>
            </a:r>
            <a:r>
              <a:rPr lang="ru-RU" sz="1600" dirty="0">
                <a:latin typeface="Times New Roman" panose="02020603050405020304" pitchFamily="18" charset="0"/>
                <a:cs typeface="Times New Roman" panose="02020603050405020304" pitchFamily="18" charset="0"/>
              </a:rPr>
              <a:t>.</a:t>
            </a:r>
          </a:p>
          <a:p>
            <a:pPr algn="just"/>
            <a:r>
              <a:rPr lang="ru-RU" sz="1600" dirty="0">
                <a:latin typeface="Times New Roman" panose="02020603050405020304" pitchFamily="18" charset="0"/>
                <a:cs typeface="Times New Roman" panose="02020603050405020304" pitchFamily="18" charset="0"/>
              </a:rPr>
              <a:t>В мае 2017 года на ежегодном годовом конгрессе в Кельне в напряженной борьбе Федерация хоккея Беларуси и Федерация хоккея Латвии отвоевали у Финляндии право совместного проведения чемпионата мира по хоккею в 2021 году.</a:t>
            </a:r>
          </a:p>
          <a:p>
            <a:pPr algn="just"/>
            <a:r>
              <a:rPr lang="ru-RU" sz="1600" dirty="0">
                <a:latin typeface="Times New Roman" panose="02020603050405020304" pitchFamily="18" charset="0"/>
                <a:cs typeface="Times New Roman" panose="02020603050405020304" pitchFamily="18" charset="0"/>
              </a:rPr>
              <a:t>В Беларуси матчи турнира примет «Минск-Арена», вмещающая 15 086 зрителей, в Латвии — «Арена Рига», на трибунах которой могут расположиться 10 300 зрителей. Матчи групповой стадии и по два четвертьфинальных поединка примут столицы обоих государств, а полуфинальные матчи, игры за бронзу и золото состоятся в Минске.</a:t>
            </a:r>
          </a:p>
          <a:p>
            <a:pPr algn="just"/>
            <a:r>
              <a:rPr lang="ru-RU" sz="1600" dirty="0">
                <a:latin typeface="Times New Roman" panose="02020603050405020304" pitchFamily="18" charset="0"/>
                <a:cs typeface="Times New Roman" panose="02020603050405020304" pitchFamily="18" charset="0"/>
              </a:rPr>
              <a:t>20 мая 2017 года на отчетно-выборочной конференции Игорь </a:t>
            </a:r>
            <a:r>
              <a:rPr lang="ru-RU" sz="1600" dirty="0" err="1">
                <a:latin typeface="Times New Roman" panose="02020603050405020304" pitchFamily="18" charset="0"/>
                <a:cs typeface="Times New Roman" panose="02020603050405020304" pitchFamily="18" charset="0"/>
              </a:rPr>
              <a:t>Рачковский</a:t>
            </a:r>
            <a:r>
              <a:rPr lang="ru-RU" sz="1600" dirty="0">
                <a:latin typeface="Times New Roman" panose="02020603050405020304" pitchFamily="18" charset="0"/>
                <a:cs typeface="Times New Roman" panose="02020603050405020304" pitchFamily="18" charset="0"/>
              </a:rPr>
              <a:t> озвучил решение уйти в отставку. По предложению Гродненской областной федерации хоккея и хоккейного клуба «Неман» (Гродно) большинством голосов на должность председателя ФХБ был избран Семен Шапиро.</a:t>
            </a:r>
          </a:p>
          <a:p>
            <a:pPr algn="just"/>
            <a:r>
              <a:rPr lang="ru-RU" sz="1600" dirty="0">
                <a:latin typeface="Times New Roman" panose="02020603050405020304" pitchFamily="18" charset="0"/>
                <a:cs typeface="Times New Roman" panose="02020603050405020304" pitchFamily="18" charset="0"/>
              </a:rPr>
              <a:t>После неудачного выступления национальной сборной на чемпионате мира в Дании в 2018 году, Семен Шапиро счел необходимым покинуть пост председателя Федерации, о чем объявил в июне, на отчетной конференции ФХБ. Новым председателем Ассоциации большинством голосов был избран Геннадий </a:t>
            </a:r>
            <a:r>
              <a:rPr lang="ru-RU" sz="1600" dirty="0" err="1">
                <a:latin typeface="Times New Roman" panose="02020603050405020304" pitchFamily="18" charset="0"/>
                <a:cs typeface="Times New Roman" panose="02020603050405020304" pitchFamily="18" charset="0"/>
              </a:rPr>
              <a:t>Савилов</a:t>
            </a:r>
            <a:r>
              <a:rPr lang="ru-RU" sz="1600" dirty="0">
                <a:latin typeface="Times New Roman" panose="02020603050405020304" pitchFamily="18" charset="0"/>
                <a:cs typeface="Times New Roman" panose="02020603050405020304" pitchFamily="18" charset="0"/>
              </a:rPr>
              <a:t>.</a:t>
            </a:r>
          </a:p>
          <a:p>
            <a:pPr algn="just"/>
            <a:r>
              <a:rPr lang="ru-RU" sz="1600" dirty="0">
                <a:latin typeface="Times New Roman" panose="02020603050405020304" pitchFamily="18" charset="0"/>
                <a:cs typeface="Times New Roman" panose="02020603050405020304" pitchFamily="18" charset="0"/>
              </a:rPr>
              <a:t>По прошествии двух лет, в течение которых национальная команда сумела вернуться в элитный дивизион мирового хоккея, </a:t>
            </a:r>
            <a:r>
              <a:rPr lang="ru-RU" sz="1600" dirty="0" err="1">
                <a:latin typeface="Times New Roman" panose="02020603050405020304" pitchFamily="18" charset="0"/>
                <a:cs typeface="Times New Roman" panose="02020603050405020304" pitchFamily="18" charset="0"/>
              </a:rPr>
              <a:t>Савилов</a:t>
            </a:r>
            <a:r>
              <a:rPr lang="ru-RU" sz="1600" dirty="0">
                <a:latin typeface="Times New Roman" panose="02020603050405020304" pitchFamily="18" charset="0"/>
                <a:cs typeface="Times New Roman" panose="02020603050405020304" pitchFamily="18" charset="0"/>
              </a:rPr>
              <a:t> принял решение уйти с поста председателя, назвав Дмитрия Баскова, до этого занимавшего должность заместителя председателя организации, своим преемником. Кандидатура Баскова была поддержана абсолютным большинством делегатов Выборной конференции ФХБ.</a:t>
            </a:r>
          </a:p>
          <a:p>
            <a:pPr algn="just"/>
            <a:r>
              <a:rPr lang="ru-RU" sz="1600" dirty="0">
                <a:latin typeface="Times New Roman" panose="02020603050405020304" pitchFamily="18" charset="0"/>
                <a:cs typeface="Times New Roman" panose="02020603050405020304" pitchFamily="18" charset="0"/>
              </a:rPr>
              <a:t>С </a:t>
            </a:r>
            <a:r>
              <a:rPr lang="ru-RU" sz="1600" dirty="0" smtClean="0">
                <a:latin typeface="Times New Roman" panose="02020603050405020304" pitchFamily="18" charset="0"/>
                <a:cs typeface="Times New Roman" panose="02020603050405020304" pitchFamily="18" charset="0"/>
              </a:rPr>
              <a:t>2021 </a:t>
            </a:r>
            <a:r>
              <a:rPr lang="ru-RU" sz="1600" dirty="0">
                <a:latin typeface="Times New Roman" panose="02020603050405020304" pitchFamily="18" charset="0"/>
                <a:cs typeface="Times New Roman" panose="02020603050405020304" pitchFamily="18" charset="0"/>
              </a:rPr>
              <a:t>года председателем федерации хоккея был избран Олимпийский чемпион Александр </a:t>
            </a:r>
            <a:r>
              <a:rPr lang="ru-RU" sz="1600" dirty="0" smtClean="0">
                <a:latin typeface="Times New Roman" panose="02020603050405020304" pitchFamily="18" charset="0"/>
                <a:cs typeface="Times New Roman" panose="02020603050405020304" pitchFamily="18" charset="0"/>
              </a:rPr>
              <a:t>Богданович </a:t>
            </a:r>
            <a:r>
              <a:rPr lang="ru-RU" sz="1600" dirty="0">
                <a:latin typeface="Times New Roman" panose="02020603050405020304" pitchFamily="18" charset="0"/>
                <a:cs typeface="Times New Roman" panose="02020603050405020304" pitchFamily="18" charset="0"/>
              </a:rPr>
              <a:t>и сейчас он возглавляет федерацию.</a:t>
            </a:r>
          </a:p>
          <a:p>
            <a:pPr algn="just"/>
            <a:endParaRPr lang="ru-RU"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734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 y="1998361"/>
            <a:ext cx="12191999" cy="2862322"/>
          </a:xfrm>
          <a:prstGeom prst="rect">
            <a:avLst/>
          </a:prstGeom>
        </p:spPr>
        <p:txBody>
          <a:bodyPr wrap="square">
            <a:spAutoFit/>
          </a:bodyPr>
          <a:lstStyle/>
          <a:p>
            <a:pPr algn="just"/>
            <a:r>
              <a:rPr lang="ru-RU" b="1" dirty="0">
                <a:latin typeface="Times New Roman" panose="02020603050405020304" pitchFamily="18" charset="0"/>
                <a:cs typeface="Times New Roman" panose="02020603050405020304" pitchFamily="18" charset="0"/>
              </a:rPr>
              <a:t>Сплочение </a:t>
            </a:r>
            <a:r>
              <a:rPr lang="ru-RU" b="1" dirty="0" smtClean="0">
                <a:latin typeface="Times New Roman" panose="02020603050405020304" pitchFamily="18" charset="0"/>
                <a:cs typeface="Times New Roman" panose="02020603050405020304" pitchFamily="18" charset="0"/>
              </a:rPr>
              <a:t>команды</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p>
          <a:p>
            <a:pPr lvl="0" algn="just"/>
            <a:r>
              <a:rPr lang="ru-RU" b="1" dirty="0">
                <a:latin typeface="Times New Roman" panose="02020603050405020304" pitchFamily="18" charset="0"/>
                <a:cs typeface="Times New Roman" panose="02020603050405020304" pitchFamily="18" charset="0"/>
              </a:rPr>
              <a:t>«МОЛЕКУЛЫ»</a:t>
            </a:r>
            <a:endParaRPr lang="ru-RU" dirty="0">
              <a:latin typeface="Times New Roman" panose="02020603050405020304" pitchFamily="18" charset="0"/>
              <a:cs typeface="Times New Roman" panose="02020603050405020304" pitchFamily="18" charset="0"/>
            </a:endParaRPr>
          </a:p>
          <a:p>
            <a:pPr lvl="0" algn="just"/>
            <a:r>
              <a:rPr lang="ru-RU" dirty="0">
                <a:latin typeface="Times New Roman" panose="02020603050405020304" pitchFamily="18" charset="0"/>
                <a:cs typeface="Times New Roman" panose="02020603050405020304" pitchFamily="18" charset="0"/>
              </a:rPr>
              <a:t>Играющие: </a:t>
            </a:r>
            <a:r>
              <a:rPr lang="ru-RU" dirty="0" smtClean="0">
                <a:latin typeface="Times New Roman" panose="02020603050405020304" pitchFamily="18" charset="0"/>
                <a:cs typeface="Times New Roman" panose="02020603050405020304" pitchFamily="18" charset="0"/>
              </a:rPr>
              <a:t>вся команда. </a:t>
            </a:r>
            <a:endParaRPr lang="ru-RU" dirty="0" smtClean="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Выполняется вне льда. </a:t>
            </a:r>
          </a:p>
          <a:p>
            <a:pPr lvl="0" algn="just"/>
            <a:r>
              <a:rPr lang="ru-RU" dirty="0" smtClean="0">
                <a:latin typeface="Times New Roman" panose="02020603050405020304" pitchFamily="18" charset="0"/>
                <a:cs typeface="Times New Roman" panose="02020603050405020304" pitchFamily="18" charset="0"/>
              </a:rPr>
              <a:t>Суть </a:t>
            </a:r>
            <a:r>
              <a:rPr lang="ru-RU" dirty="0">
                <a:latin typeface="Times New Roman" panose="02020603050405020304" pitchFamily="18" charset="0"/>
                <a:cs typeface="Times New Roman" panose="02020603050405020304" pitchFamily="18" charset="0"/>
              </a:rPr>
              <a:t>игры: </a:t>
            </a:r>
            <a:r>
              <a:rPr lang="ru-RU" dirty="0" smtClean="0">
                <a:latin typeface="Times New Roman" panose="02020603050405020304" pitchFamily="18" charset="0"/>
                <a:cs typeface="Times New Roman" panose="02020603050405020304" pitchFamily="18" charset="0"/>
              </a:rPr>
              <a:t>во </a:t>
            </a:r>
            <a:r>
              <a:rPr lang="ru-RU" dirty="0">
                <a:latin typeface="Times New Roman" panose="02020603050405020304" pitchFamily="18" charset="0"/>
                <a:cs typeface="Times New Roman" panose="02020603050405020304" pitchFamily="18" charset="0"/>
              </a:rPr>
              <a:t>время игры все </a:t>
            </a:r>
            <a:r>
              <a:rPr lang="ru-RU" dirty="0" smtClean="0">
                <a:latin typeface="Times New Roman" panose="02020603050405020304" pitchFamily="18" charset="0"/>
                <a:cs typeface="Times New Roman" panose="02020603050405020304" pitchFamily="18" charset="0"/>
              </a:rPr>
              <a:t>ее участники </a:t>
            </a:r>
            <a:r>
              <a:rPr lang="ru-RU" dirty="0">
                <a:latin typeface="Times New Roman" panose="02020603050405020304" pitchFamily="18" charset="0"/>
                <a:cs typeface="Times New Roman" panose="02020603050405020304" pitchFamily="18" charset="0"/>
              </a:rPr>
              <a:t>беспорядочно двигаются по игровому полю, </a:t>
            </a:r>
            <a:r>
              <a:rPr lang="ru-RU" dirty="0" smtClean="0">
                <a:latin typeface="Times New Roman" panose="02020603050405020304" pitchFamily="18" charset="0"/>
                <a:cs typeface="Times New Roman" panose="02020603050405020304" pitchFamily="18" charset="0"/>
              </a:rPr>
              <a:t>а </a:t>
            </a:r>
            <a:r>
              <a:rPr lang="ru-RU" dirty="0">
                <a:latin typeface="Times New Roman" panose="02020603050405020304" pitchFamily="18" charset="0"/>
                <a:cs typeface="Times New Roman" panose="02020603050405020304" pitchFamily="18" charset="0"/>
              </a:rPr>
              <a:t>тренер каждые </a:t>
            </a:r>
            <a:r>
              <a:rPr lang="ru-RU" dirty="0" smtClean="0">
                <a:latin typeface="Times New Roman" panose="02020603050405020304" pitchFamily="18" charset="0"/>
                <a:cs typeface="Times New Roman" panose="02020603050405020304" pitchFamily="18" charset="0"/>
              </a:rPr>
              <a:t>15-30 секунд </a:t>
            </a:r>
            <a:r>
              <a:rPr lang="ru-RU" dirty="0">
                <a:latin typeface="Times New Roman" panose="02020603050405020304" pitchFamily="18" charset="0"/>
                <a:cs typeface="Times New Roman" panose="02020603050405020304" pitchFamily="18" charset="0"/>
              </a:rPr>
              <a:t>называет любую цифру от 1 до 10. </a:t>
            </a:r>
            <a:endParaRPr lang="ru-RU" dirty="0" smtClean="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Например</a:t>
            </a:r>
            <a:r>
              <a:rPr lang="ru-RU" dirty="0">
                <a:latin typeface="Times New Roman" panose="02020603050405020304" pitchFamily="18" charset="0"/>
                <a:cs typeface="Times New Roman" panose="02020603050405020304" pitchFamily="18" charset="0"/>
              </a:rPr>
              <a:t>, «три». Это значит, что все спортсмены должны образовать группы из трёх человек. </a:t>
            </a:r>
            <a:endParaRPr lang="ru-RU" dirty="0" smtClean="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Те</a:t>
            </a:r>
            <a:r>
              <a:rPr lang="ru-RU" dirty="0">
                <a:latin typeface="Times New Roman" panose="02020603050405020304" pitchFamily="18" charset="0"/>
                <a:cs typeface="Times New Roman" panose="02020603050405020304" pitchFamily="18" charset="0"/>
              </a:rPr>
              <a:t>, кто остались (два или один человек) выбывают. Игра заканчивается тогда, когда больше нет вариантов цифр. </a:t>
            </a:r>
            <a:endParaRPr lang="ru-RU" dirty="0" smtClean="0">
              <a:latin typeface="Times New Roman" panose="02020603050405020304" pitchFamily="18" charset="0"/>
              <a:cs typeface="Times New Roman" panose="02020603050405020304" pitchFamily="18" charset="0"/>
            </a:endParaRPr>
          </a:p>
          <a:p>
            <a:pPr lvl="0" algn="just"/>
            <a:r>
              <a:rPr lang="ru-RU" dirty="0" smtClean="0">
                <a:latin typeface="Times New Roman" panose="02020603050405020304" pitchFamily="18" charset="0"/>
                <a:cs typeface="Times New Roman" panose="02020603050405020304" pitchFamily="18" charset="0"/>
              </a:rPr>
              <a:t>Игра </a:t>
            </a:r>
            <a:r>
              <a:rPr lang="ru-RU" dirty="0">
                <a:latin typeface="Times New Roman" panose="02020603050405020304" pitchFamily="18" charset="0"/>
                <a:cs typeface="Times New Roman" panose="02020603050405020304" pitchFamily="18" charset="0"/>
              </a:rPr>
              <a:t>учит: не бояться общения, быстро </a:t>
            </a:r>
            <a:r>
              <a:rPr lang="ru-RU" dirty="0" smtClean="0">
                <a:latin typeface="Times New Roman" panose="02020603050405020304" pitchFamily="18" charset="0"/>
                <a:cs typeface="Times New Roman" panose="02020603050405020304" pitchFamily="18" charset="0"/>
              </a:rPr>
              <a:t>ориентироваться и </a:t>
            </a:r>
            <a:r>
              <a:rPr lang="ru-RU" dirty="0">
                <a:latin typeface="Times New Roman" panose="02020603050405020304" pitchFamily="18" charset="0"/>
                <a:cs typeface="Times New Roman" panose="02020603050405020304" pitchFamily="18" charset="0"/>
              </a:rPr>
              <a:t>находить </a:t>
            </a:r>
            <a:r>
              <a:rPr lang="ru-RU" dirty="0" smtClean="0">
                <a:latin typeface="Times New Roman" panose="02020603050405020304" pitchFamily="18" charset="0"/>
                <a:cs typeface="Times New Roman" panose="02020603050405020304" pitchFamily="18" charset="0"/>
              </a:rPr>
              <a:t>единомышленников.</a:t>
            </a:r>
            <a:endParaRPr lang="ru-RU" dirty="0"/>
          </a:p>
        </p:txBody>
      </p:sp>
    </p:spTree>
    <p:extLst>
      <p:ext uri="{BB962C8B-B14F-4D97-AF65-F5344CB8AC3E}">
        <p14:creationId xmlns:p14="http://schemas.microsoft.com/office/powerpoint/2010/main" val="40754111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96" y="-8532"/>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189816"/>
            <a:ext cx="12351795" cy="5909310"/>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4-я неделя</a:t>
            </a:r>
          </a:p>
          <a:p>
            <a:pPr algn="just"/>
            <a:endParaRPr lang="ru-RU" dirty="0">
              <a:latin typeface="Times New Roman" panose="02020603050405020304" pitchFamily="18" charset="0"/>
              <a:cs typeface="Times New Roman" panose="02020603050405020304" pitchFamily="18" charset="0"/>
            </a:endParaRPr>
          </a:p>
          <a:p>
            <a:pPr lvl="0" algn="ctr"/>
            <a:r>
              <a:rPr lang="ru-RU" b="1" dirty="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pPr lvl="0" algn="just"/>
            <a:endParaRPr lang="ru-RU"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внимания</a:t>
            </a:r>
          </a:p>
          <a:p>
            <a:pPr algn="just"/>
            <a:endParaRPr lang="ru-RU" b="1" dirty="0" smtClean="0">
              <a:latin typeface="Times New Roman" panose="02020603050405020304" pitchFamily="18" charset="0"/>
              <a:cs typeface="Times New Roman" panose="02020603050405020304" pitchFamily="18" charset="0"/>
            </a:endParaRPr>
          </a:p>
          <a:p>
            <a:pPr algn="just"/>
            <a:r>
              <a:rPr lang="ru-RU" b="1" dirty="0" smtClean="0">
                <a:latin typeface="Times New Roman" panose="02020603050405020304" pitchFamily="18" charset="0"/>
                <a:cs typeface="Times New Roman" panose="02020603050405020304" pitchFamily="18" charset="0"/>
              </a:rPr>
              <a:t>«Подбери слова»</a:t>
            </a:r>
          </a:p>
          <a:p>
            <a:pPr algn="just"/>
            <a:r>
              <a:rPr lang="ru-RU" dirty="0" smtClean="0">
                <a:latin typeface="Times New Roman" panose="02020603050405020304" pitchFamily="18" charset="0"/>
                <a:cs typeface="Times New Roman" panose="02020603050405020304" pitchFamily="18" charset="0"/>
              </a:rPr>
              <a:t>Время выполнения 5-10 минут.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Проводится </a:t>
            </a:r>
            <a:r>
              <a:rPr lang="ru-RU" dirty="0" smtClean="0">
                <a:latin typeface="Times New Roman" panose="02020603050405020304" pitchFamily="18" charset="0"/>
                <a:cs typeface="Times New Roman" panose="02020603050405020304" pitchFamily="18" charset="0"/>
              </a:rPr>
              <a:t>вне льда. Участвует вся команда по очереди.</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r>
              <a:rPr lang="ru-RU" i="1" dirty="0" smtClean="0">
                <a:latin typeface="Times New Roman" panose="02020603050405020304" pitchFamily="18" charset="0"/>
                <a:cs typeface="Times New Roman" panose="02020603050405020304" pitchFamily="18" charset="0"/>
              </a:rPr>
              <a:t>Цель</a:t>
            </a:r>
            <a:r>
              <a:rPr lang="ru-RU" dirty="0">
                <a:latin typeface="Times New Roman" panose="02020603050405020304" pitchFamily="18" charset="0"/>
                <a:cs typeface="Times New Roman" panose="02020603050405020304" pitchFamily="18" charset="0"/>
              </a:rPr>
              <a:t>: Развитие внимания, формирование индуктивного речевого мышления.</a:t>
            </a:r>
          </a:p>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Ход </a:t>
            </a:r>
            <a:r>
              <a:rPr lang="ru-RU" dirty="0">
                <a:latin typeface="Times New Roman" panose="02020603050405020304" pitchFamily="18" charset="0"/>
                <a:cs typeface="Times New Roman" panose="02020603050405020304" pitchFamily="18" charset="0"/>
              </a:rPr>
              <a:t>проведения: </a:t>
            </a:r>
            <a:r>
              <a:rPr lang="ru-RU" dirty="0" smtClean="0">
                <a:latin typeface="Times New Roman" panose="02020603050405020304" pitchFamily="18" charset="0"/>
                <a:cs typeface="Times New Roman" panose="02020603050405020304" pitchFamily="18" charset="0"/>
              </a:rPr>
              <a:t>Проводящий дает задание: «Подбери </a:t>
            </a:r>
            <a:r>
              <a:rPr lang="ru-RU" dirty="0">
                <a:latin typeface="Times New Roman" panose="02020603050405020304" pitchFamily="18" charset="0"/>
                <a:cs typeface="Times New Roman" panose="02020603050405020304" pitchFamily="18" charset="0"/>
              </a:rPr>
              <a:t>как можно больше слов, которые можно отнести к группе дикие животные </a:t>
            </a:r>
            <a:r>
              <a:rPr lang="ru-RU" dirty="0" smtClean="0">
                <a:latin typeface="Times New Roman" panose="02020603050405020304" pitchFamily="18" charset="0"/>
                <a:cs typeface="Times New Roman" panose="02020603050405020304" pitchFamily="18" charset="0"/>
              </a:rPr>
              <a:t>(спорт, домашние </a:t>
            </a:r>
            <a:r>
              <a:rPr lang="ru-RU" dirty="0">
                <a:latin typeface="Times New Roman" panose="02020603050405020304" pitchFamily="18" charset="0"/>
                <a:cs typeface="Times New Roman" panose="02020603050405020304" pitchFamily="18" charset="0"/>
              </a:rPr>
              <a:t>животные, рыбы, цветы, погодные явления, времена года, инструменты и т.д</a:t>
            </a:r>
            <a:r>
              <a:rPr lang="ru-RU" dirty="0" smtClean="0">
                <a:latin typeface="Times New Roman" panose="02020603050405020304" pitchFamily="18" charset="0"/>
                <a:cs typeface="Times New Roman" panose="02020603050405020304" pitchFamily="18" charset="0"/>
              </a:rPr>
              <a:t>.)»</a:t>
            </a:r>
            <a:endParaRPr lang="ru-RU" u="sng" dirty="0" smtClean="0">
              <a:latin typeface="Times New Roman" panose="02020603050405020304" pitchFamily="18" charset="0"/>
              <a:cs typeface="Times New Roman" panose="02020603050405020304" pitchFamily="18" charset="0"/>
            </a:endParaRPr>
          </a:p>
          <a:p>
            <a:pPr algn="just"/>
            <a:endParaRPr lang="ru-RU" b="1" dirty="0" smtClean="0">
              <a:latin typeface="Times New Roman" panose="02020603050405020304" pitchFamily="18" charset="0"/>
              <a:cs typeface="Times New Roman" panose="02020603050405020304" pitchFamily="18" charset="0"/>
            </a:endParaRPr>
          </a:p>
          <a:p>
            <a:pPr algn="just"/>
            <a:r>
              <a:rPr lang="ru-RU" b="1" dirty="0" smtClean="0">
                <a:latin typeface="Times New Roman" panose="02020603050405020304" pitchFamily="18" charset="0"/>
                <a:cs typeface="Times New Roman" panose="02020603050405020304" pitchFamily="18" charset="0"/>
              </a:rPr>
              <a:t>«Путаница»</a:t>
            </a:r>
          </a:p>
          <a:p>
            <a:pPr algn="just"/>
            <a:r>
              <a:rPr lang="ru-RU" dirty="0" smtClean="0">
                <a:latin typeface="Times New Roman" panose="02020603050405020304" pitchFamily="18" charset="0"/>
                <a:cs typeface="Times New Roman" panose="02020603050405020304" pitchFamily="18" charset="0"/>
              </a:rPr>
              <a:t>Время проведения 5-10 минут.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Выполняется </a:t>
            </a:r>
            <a:r>
              <a:rPr lang="ru-RU" dirty="0" smtClean="0">
                <a:latin typeface="Times New Roman" panose="02020603050405020304" pitchFamily="18" charset="0"/>
                <a:cs typeface="Times New Roman" panose="02020603050405020304" pitchFamily="18" charset="0"/>
              </a:rPr>
              <a:t>вне льда. Участвует вся команда.</a:t>
            </a:r>
          </a:p>
          <a:p>
            <a:pPr algn="just"/>
            <a:r>
              <a:rPr lang="ru-RU" dirty="0" smtClean="0">
                <a:latin typeface="Times New Roman" panose="02020603050405020304" pitchFamily="18" charset="0"/>
                <a:cs typeface="Times New Roman" panose="02020603050405020304" pitchFamily="18" charset="0"/>
              </a:rPr>
              <a:t>Играющие </a:t>
            </a:r>
            <a:r>
              <a:rPr lang="ru-RU" dirty="0">
                <a:latin typeface="Times New Roman" panose="02020603050405020304" pitchFamily="18" charset="0"/>
                <a:cs typeface="Times New Roman" panose="02020603050405020304" pitchFamily="18" charset="0"/>
              </a:rPr>
              <a:t>становятся в круг и вытягивают вперед правые руки. По сигналу </a:t>
            </a:r>
            <a:r>
              <a:rPr lang="ru-RU" dirty="0" smtClean="0">
                <a:latin typeface="Times New Roman" panose="02020603050405020304" pitchFamily="18" charset="0"/>
                <a:cs typeface="Times New Roman" panose="02020603050405020304" pitchFamily="18" charset="0"/>
              </a:rPr>
              <a:t>проводящего </a:t>
            </a:r>
            <a:r>
              <a:rPr lang="ru-RU" dirty="0">
                <a:latin typeface="Times New Roman" panose="02020603050405020304" pitchFamily="18" charset="0"/>
                <a:cs typeface="Times New Roman" panose="02020603050405020304" pitchFamily="18" charset="0"/>
              </a:rPr>
              <a:t>они соединяют руки попарно. Второй сигнал – теперь нужно соединить левые руки, но уже с каким-то другим </a:t>
            </a:r>
            <a:r>
              <a:rPr lang="ru-RU" dirty="0" smtClean="0">
                <a:latin typeface="Times New Roman" panose="02020603050405020304" pitchFamily="18" charset="0"/>
                <a:cs typeface="Times New Roman" panose="02020603050405020304" pitchFamily="18" charset="0"/>
              </a:rPr>
              <a:t>участником </a:t>
            </a:r>
            <a:r>
              <a:rPr lang="ru-RU" dirty="0">
                <a:latin typeface="Times New Roman" panose="02020603050405020304" pitchFamily="18" charset="0"/>
                <a:cs typeface="Times New Roman" panose="02020603050405020304" pitchFamily="18" charset="0"/>
              </a:rPr>
              <a:t>(не с тем, с кем соединены правые руки). Задача – не отпуская рук, постараться распутаться и оказаться стоящими в кругу. Если играющие оказались в неразрешимой ситуации, можно предложить одному из них взять на себя ответственность за всю группу и указать ту пару рук, которую можно разъединить, чтобы распутать "мертвый узел</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4769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2" y="317465"/>
            <a:ext cx="12191998" cy="6186309"/>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Развитие памяти</a:t>
            </a:r>
          </a:p>
          <a:p>
            <a:pPr algn="just"/>
            <a:endParaRPr lang="ru-RU" dirty="0">
              <a:latin typeface="Times New Roman" panose="02020603050405020304" pitchFamily="18" charset="0"/>
              <a:cs typeface="Times New Roman" panose="02020603050405020304" pitchFamily="18" charset="0"/>
            </a:endParaRPr>
          </a:p>
          <a:p>
            <a:pPr algn="just"/>
            <a:r>
              <a:rPr lang="ru-RU" b="1" dirty="0" smtClean="0">
                <a:latin typeface="Times New Roman" panose="02020603050405020304" pitchFamily="18" charset="0"/>
                <a:cs typeface="Times New Roman" panose="02020603050405020304" pitchFamily="18" charset="0"/>
              </a:rPr>
              <a:t>«Запоминаем текст»</a:t>
            </a:r>
            <a:endParaRPr lang="ru-RU" b="1"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Время проведения 10-15 минут.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Выполняется </a:t>
            </a:r>
            <a:r>
              <a:rPr lang="ru-RU" dirty="0" smtClean="0">
                <a:latin typeface="Times New Roman" panose="02020603050405020304" pitchFamily="18" charset="0"/>
                <a:cs typeface="Times New Roman" panose="02020603050405020304" pitchFamily="18" charset="0"/>
              </a:rPr>
              <a:t>вне льда. Участвует вся команда.</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Участники игры делятся на две команды.</a:t>
            </a:r>
          </a:p>
          <a:p>
            <a:pPr algn="just"/>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читает </a:t>
            </a:r>
            <a:r>
              <a:rPr lang="ru-RU" dirty="0" smtClean="0">
                <a:latin typeface="Times New Roman" panose="02020603050405020304" pitchFamily="18" charset="0"/>
                <a:cs typeface="Times New Roman" panose="02020603050405020304" pitchFamily="18" charset="0"/>
              </a:rPr>
              <a:t>любой текст</a:t>
            </a:r>
            <a:r>
              <a:rPr lang="ru-RU" dirty="0">
                <a:latin typeface="Times New Roman" panose="02020603050405020304" pitchFamily="18" charset="0"/>
                <a:cs typeface="Times New Roman" panose="02020603050405020304" pitchFamily="18" charset="0"/>
              </a:rPr>
              <a:t>. Все участники внимательно слушают, затем каждый на листке бумаги записывает то, что запомнил. Члены каждой из команд обмениваются информацией, восстанавливают текст по памяти. Затем все участники игры обсуждают воспроизведенные тексты, сравнивают результаты</a:t>
            </a:r>
            <a:r>
              <a:rPr lang="ru-RU" dirty="0" smtClean="0">
                <a:latin typeface="Times New Roman" panose="02020603050405020304" pitchFamily="18" charset="0"/>
                <a:cs typeface="Times New Roman" panose="02020603050405020304" pitchFamily="18" charset="0"/>
              </a:rPr>
              <a:t>.</a:t>
            </a:r>
          </a:p>
          <a:p>
            <a:pPr algn="just"/>
            <a:endParaRPr lang="ru-RU"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мышления</a:t>
            </a:r>
          </a:p>
          <a:p>
            <a:pPr algn="ctr"/>
            <a:endParaRPr lang="ru-RU" b="1" dirty="0">
              <a:latin typeface="Times New Roman" panose="02020603050405020304" pitchFamily="18" charset="0"/>
              <a:cs typeface="Times New Roman" panose="02020603050405020304" pitchFamily="18" charset="0"/>
            </a:endParaRPr>
          </a:p>
          <a:p>
            <a:pPr algn="just"/>
            <a:r>
              <a:rPr lang="ru-RU" b="1" dirty="0" smtClean="0">
                <a:latin typeface="Times New Roman" panose="02020603050405020304" pitchFamily="18" charset="0"/>
                <a:cs typeface="Times New Roman" panose="02020603050405020304" pitchFamily="18" charset="0"/>
              </a:rPr>
              <a:t>«Ключ </a:t>
            </a:r>
            <a:r>
              <a:rPr lang="ru-RU" b="1" dirty="0">
                <a:latin typeface="Times New Roman" panose="02020603050405020304" pitchFamily="18" charset="0"/>
                <a:cs typeface="Times New Roman" panose="02020603050405020304" pitchFamily="18" charset="0"/>
              </a:rPr>
              <a:t>к неизвестному</a:t>
            </a:r>
            <a:r>
              <a:rPr lang="ru-RU" b="1"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Время выполнения 5-10 минут.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Проводится </a:t>
            </a:r>
            <a:r>
              <a:rPr lang="ru-RU" dirty="0" smtClean="0">
                <a:latin typeface="Times New Roman" panose="02020603050405020304" pitchFamily="18" charset="0"/>
                <a:cs typeface="Times New Roman" panose="02020603050405020304" pitchFamily="18" charset="0"/>
              </a:rPr>
              <a:t>вне льда. Участвует вся команда.</a:t>
            </a:r>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Цель</a:t>
            </a:r>
            <a:r>
              <a:rPr lang="ru-RU" dirty="0">
                <a:latin typeface="Times New Roman" panose="02020603050405020304" pitchFamily="18" charset="0"/>
                <a:cs typeface="Times New Roman" panose="02020603050405020304" pitchFamily="18" charset="0"/>
              </a:rPr>
              <a:t>: развитие познавательной активности, целенаправленности мыслительного процесса.</a:t>
            </a:r>
          </a:p>
          <a:p>
            <a:pPr algn="just"/>
            <a:r>
              <a:rPr lang="ru-RU" dirty="0" smtClean="0">
                <a:latin typeface="Times New Roman" panose="02020603050405020304" pitchFamily="18" charset="0"/>
                <a:cs typeface="Times New Roman" panose="02020603050405020304" pitchFamily="18" charset="0"/>
              </a:rPr>
              <a:t>Проводящий предлагает </a:t>
            </a:r>
            <a:r>
              <a:rPr lang="ru-RU" dirty="0">
                <a:latin typeface="Times New Roman" panose="02020603050405020304" pitchFamily="18" charset="0"/>
                <a:cs typeface="Times New Roman" panose="02020603050405020304" pitchFamily="18" charset="0"/>
              </a:rPr>
              <a:t>отгадать, что спрятал в руке </a:t>
            </a:r>
            <a:r>
              <a:rPr lang="ru-RU" dirty="0" smtClean="0">
                <a:latin typeface="Times New Roman" panose="02020603050405020304" pitchFamily="18" charset="0"/>
                <a:cs typeface="Times New Roman" panose="02020603050405020304" pitchFamily="18" charset="0"/>
              </a:rPr>
              <a:t>его помощник. </a:t>
            </a:r>
            <a:r>
              <a:rPr lang="ru-RU" dirty="0">
                <a:latin typeface="Times New Roman" panose="02020603050405020304" pitchFamily="18" charset="0"/>
                <a:cs typeface="Times New Roman" panose="02020603050405020304" pitchFamily="18" charset="0"/>
              </a:rPr>
              <a:t>Для этого </a:t>
            </a:r>
            <a:r>
              <a:rPr lang="ru-RU" dirty="0" smtClean="0">
                <a:latin typeface="Times New Roman" panose="02020603050405020304" pitchFamily="18" charset="0"/>
                <a:cs typeface="Times New Roman" panose="02020603050405020304" pitchFamily="18" charset="0"/>
              </a:rPr>
              <a:t>участники </a:t>
            </a:r>
            <a:r>
              <a:rPr lang="ru-RU" dirty="0" smtClean="0">
                <a:latin typeface="Times New Roman" panose="02020603050405020304" pitchFamily="18" charset="0"/>
                <a:cs typeface="Times New Roman" panose="02020603050405020304" pitchFamily="18" charset="0"/>
              </a:rPr>
              <a:t>могут </a:t>
            </a:r>
            <a:r>
              <a:rPr lang="ru-RU" dirty="0">
                <a:latin typeface="Times New Roman" panose="02020603050405020304" pitchFamily="18" charset="0"/>
                <a:cs typeface="Times New Roman" panose="02020603050405020304" pitchFamily="18" charset="0"/>
              </a:rPr>
              <a:t>задавать вопросы, а </a:t>
            </a:r>
            <a:r>
              <a:rPr lang="ru-RU" dirty="0" smtClean="0">
                <a:latin typeface="Times New Roman" panose="02020603050405020304" pitchFamily="18" charset="0"/>
                <a:cs typeface="Times New Roman" panose="02020603050405020304" pitchFamily="18" charset="0"/>
              </a:rPr>
              <a:t>проводящий или его помощник будут </a:t>
            </a:r>
            <a:r>
              <a:rPr lang="ru-RU" dirty="0">
                <a:latin typeface="Times New Roman" panose="02020603050405020304" pitchFamily="18" charset="0"/>
                <a:cs typeface="Times New Roman" panose="02020603050405020304" pitchFamily="18" charset="0"/>
              </a:rPr>
              <a:t>отвечать. </a:t>
            </a:r>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объясняет, что вопросы – как бы ключи от дверей, за которыми открывается что-то неизвестное. Каждый такой ключ открывает определенную дверь. Этих ключей много. На каждом таком занятии (можно его использовать как пятиминутную </a:t>
            </a:r>
            <a:r>
              <a:rPr lang="ru-RU" dirty="0" smtClean="0">
                <a:latin typeface="Times New Roman" panose="02020603050405020304" pitchFamily="18" charset="0"/>
                <a:cs typeface="Times New Roman" panose="02020603050405020304" pitchFamily="18" charset="0"/>
              </a:rPr>
              <a:t>разминку) </a:t>
            </a:r>
            <a:r>
              <a:rPr lang="ru-RU" dirty="0">
                <a:latin typeface="Times New Roman" panose="02020603050405020304" pitchFamily="18" charset="0"/>
                <a:cs typeface="Times New Roman" panose="02020603050405020304" pitchFamily="18" charset="0"/>
              </a:rPr>
              <a:t>предлагается по два-три «ключа», на которых записаны ключевые слова для вопросов (например: «виды», «свойства», «влияние», «изменение» и т.п.). </a:t>
            </a:r>
            <a:r>
              <a:rPr lang="ru-RU" dirty="0" smtClean="0">
                <a:latin typeface="Times New Roman" panose="02020603050405020304" pitchFamily="18" charset="0"/>
                <a:cs typeface="Times New Roman" panose="02020603050405020304" pitchFamily="18" charset="0"/>
              </a:rPr>
              <a:t>Играющие </a:t>
            </a:r>
            <a:r>
              <a:rPr lang="ru-RU" dirty="0">
                <a:latin typeface="Times New Roman" panose="02020603050405020304" pitchFamily="18" charset="0"/>
                <a:cs typeface="Times New Roman" panose="02020603050405020304" pitchFamily="18" charset="0"/>
              </a:rPr>
              <a:t>должны задавать вопросы, используя эти ключевые слова: к какому виду относится? Какие у него свойства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1704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3" y="1286961"/>
            <a:ext cx="12191997" cy="5078313"/>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Развитие мотивации</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Помочь партнеру по команде выполнить упражнение </a:t>
            </a:r>
            <a:r>
              <a:rPr lang="ru-RU" dirty="0" smtClean="0">
                <a:latin typeface="Times New Roman" panose="02020603050405020304" pitchFamily="18" charset="0"/>
                <a:cs typeface="Times New Roman" panose="02020603050405020304" pitchFamily="18" charset="0"/>
              </a:rPr>
              <a:t>совместно и </a:t>
            </a:r>
            <a:r>
              <a:rPr lang="ru-RU" dirty="0">
                <a:latin typeface="Times New Roman" panose="02020603050405020304" pitchFamily="18" charset="0"/>
                <a:cs typeface="Times New Roman" panose="02020603050405020304" pitchFamily="18" charset="0"/>
              </a:rPr>
              <a:t>похвалить за выполнение успешное задания.</a:t>
            </a:r>
          </a:p>
          <a:p>
            <a:endParaRPr lang="ru-RU" u="sng"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endParaRPr lang="ru-RU" u="sng" dirty="0" smtClean="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"Драка"</a:t>
            </a:r>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Цель: расслабить мышцы нижней части лица и кистей рук.</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"Вы с другом поссорились. Вот-вот начнется драка. Глубоко вдохните, крепко-накрепко сожмите челюсти. Пальцы рук зафиксируйте в кулаках, до боли вдавите пальцы в ладони. Затаите дыхание на несколько секунд. Задумайтесь: </a:t>
            </a:r>
            <a:r>
              <a:rPr lang="ru-RU" dirty="0" smtClean="0">
                <a:latin typeface="Times New Roman" panose="02020603050405020304" pitchFamily="18" charset="0"/>
                <a:cs typeface="Times New Roman" panose="02020603050405020304" pitchFamily="18" charset="0"/>
              </a:rPr>
              <a:t>«А </a:t>
            </a:r>
            <a:r>
              <a:rPr lang="ru-RU" dirty="0">
                <a:latin typeface="Times New Roman" panose="02020603050405020304" pitchFamily="18" charset="0"/>
                <a:cs typeface="Times New Roman" panose="02020603050405020304" pitchFamily="18" charset="0"/>
              </a:rPr>
              <a:t>может, не стоит драться? Выдохните и расслабьтесь. Ура! Неприятности </a:t>
            </a:r>
            <a:r>
              <a:rPr lang="ru-RU" dirty="0" smtClean="0">
                <a:latin typeface="Times New Roman" panose="02020603050405020304" pitchFamily="18" charset="0"/>
                <a:cs typeface="Times New Roman" panose="02020603050405020304" pitchFamily="18" charset="0"/>
              </a:rPr>
              <a:t>позади!».</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Это упражнение полезно проводить не только с тревожными, но и с агрессивными детьми.</a:t>
            </a:r>
          </a:p>
          <a:p>
            <a:r>
              <a:rPr lang="ru-RU" dirty="0">
                <a:latin typeface="Times New Roman" panose="02020603050405020304" pitchFamily="18" charset="0"/>
                <a:cs typeface="Times New Roman" panose="02020603050405020304" pitchFamily="18" charset="0"/>
              </a:rPr>
              <a:t> </a:t>
            </a:r>
          </a:p>
          <a:p>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Проверка дневника спортсмена.</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Индивидуальное общение </a:t>
            </a:r>
            <a:r>
              <a:rPr lang="ru-RU" b="1" dirty="0" smtClean="0">
                <a:latin typeface="Times New Roman" panose="02020603050405020304" pitchFamily="18" charset="0"/>
                <a:cs typeface="Times New Roman" panose="02020603050405020304" pitchFamily="18" charset="0"/>
              </a:rPr>
              <a:t>со спортсменами- </a:t>
            </a:r>
            <a:r>
              <a:rPr lang="ru-RU" b="1" dirty="0">
                <a:latin typeface="Times New Roman" panose="02020603050405020304" pitchFamily="18" charset="0"/>
                <a:cs typeface="Times New Roman" panose="02020603050405020304" pitchFamily="18" charset="0"/>
              </a:rPr>
              <a:t>учащимися.</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Общение с родителями.</a:t>
            </a:r>
            <a:endParaRPr lang="ru-RU" dirty="0">
              <a:latin typeface="Times New Roman" panose="02020603050405020304" pitchFamily="18" charset="0"/>
              <a:cs typeface="Times New Roman" panose="02020603050405020304" pitchFamily="18" charset="0"/>
            </a:endParaRPr>
          </a:p>
          <a:p>
            <a:pPr algn="ctr"/>
            <a:endParaRPr lang="ru-RU" dirty="0"/>
          </a:p>
        </p:txBody>
      </p:sp>
    </p:spTree>
    <p:extLst>
      <p:ext uri="{BB962C8B-B14F-4D97-AF65-F5344CB8AC3E}">
        <p14:creationId xmlns:p14="http://schemas.microsoft.com/office/powerpoint/2010/main" val="27274769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1" y="-3676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TextBox 1"/>
          <p:cNvSpPr txBox="1"/>
          <p:nvPr/>
        </p:nvSpPr>
        <p:spPr>
          <a:xfrm>
            <a:off x="299720" y="224409"/>
            <a:ext cx="11604181" cy="646331"/>
          </a:xfrm>
          <a:prstGeom prst="rect">
            <a:avLst/>
          </a:prstGeom>
          <a:noFill/>
        </p:spPr>
        <p:txBody>
          <a:bodyPr wrap="square" rtlCol="0">
            <a:spAutoFit/>
          </a:bodyPr>
          <a:lstStyle/>
          <a:p>
            <a:pPr algn="ctr"/>
            <a:endParaRPr lang="ru-RU" b="1" dirty="0" smtClean="0">
              <a:solidFill>
                <a:srgbClr val="002060"/>
              </a:solidFill>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Февраль</a:t>
            </a:r>
            <a:endParaRPr lang="ru-RU" b="1"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094407163"/>
              </p:ext>
            </p:extLst>
          </p:nvPr>
        </p:nvGraphicFramePr>
        <p:xfrm>
          <a:off x="0" y="962525"/>
          <a:ext cx="12186187" cy="5674818"/>
        </p:xfrm>
        <a:graphic>
          <a:graphicData uri="http://schemas.openxmlformats.org/drawingml/2006/table">
            <a:tbl>
              <a:tblPr firstRow="1" firstCol="1" bandRow="1">
                <a:tableStyleId>{93296810-A885-4BE3-A3E7-6D5BEEA58F35}</a:tableStyleId>
              </a:tblPr>
              <a:tblGrid>
                <a:gridCol w="1983921"/>
                <a:gridCol w="2563586"/>
                <a:gridCol w="2773626"/>
                <a:gridCol w="2419158"/>
                <a:gridCol w="2445896"/>
              </a:tblGrid>
              <a:tr h="243378">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1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2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3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ctr">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4 </a:t>
                      </a:r>
                      <a:r>
                        <a:rPr lang="ru-RU" sz="1400" dirty="0">
                          <a:effectLst/>
                          <a:latin typeface="Times New Roman" panose="02020603050405020304" pitchFamily="18" charset="0"/>
                          <a:cs typeface="Times New Roman" panose="02020603050405020304" pitchFamily="18" charset="0"/>
                        </a:rPr>
                        <a:t>неделя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r>
              <a:tr h="2346681">
                <a:tc>
                  <a:txBody>
                    <a:bodyPr/>
                    <a:lstStyle/>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Тренер-спортсмен</a:t>
                      </a:r>
                      <a:endParaRPr lang="ru-RU" sz="140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сплочение команды, обучение простейшим методам саморегуляции. Индивидуальная работа со спортсменами. </a:t>
                      </a:r>
                      <a:endParaRPr lang="ru-RU" sz="1400" dirty="0" smtClean="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ru-RU" sz="1400" dirty="0" smtClean="0">
                          <a:effectLst/>
                          <a:latin typeface="Times New Roman" panose="02020603050405020304" pitchFamily="18" charset="0"/>
                          <a:cs typeface="Times New Roman" panose="02020603050405020304" pitchFamily="18" charset="0"/>
                        </a:rPr>
                        <a:t>Проверка </a:t>
                      </a:r>
                      <a:r>
                        <a:rPr lang="ru-RU" sz="1400" dirty="0">
                          <a:effectLst/>
                          <a:latin typeface="Times New Roman" panose="02020603050405020304" pitchFamily="18" charset="0"/>
                          <a:cs typeface="Times New Roman" panose="02020603050405020304" pitchFamily="18" charset="0"/>
                        </a:rPr>
                        <a:t>дневника </a:t>
                      </a:r>
                      <a:r>
                        <a:rPr lang="ru-RU" sz="1400" dirty="0" smtClean="0">
                          <a:effectLst/>
                          <a:latin typeface="Times New Roman" panose="02020603050405020304" pitchFamily="18" charset="0"/>
                          <a:cs typeface="Times New Roman" panose="02020603050405020304" pitchFamily="18" charset="0"/>
                        </a:rPr>
                        <a:t>спортсмена.</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Сплочение команды.</a:t>
                      </a:r>
                    </a:p>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Индивидуальная работа со спортсменами.</a:t>
                      </a:r>
                    </a:p>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rowSpan="2">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Организация поздравлений ко </a:t>
                      </a:r>
                      <a:r>
                        <a:rPr lang="ru-RU" sz="1400" dirty="0" smtClean="0">
                          <a:effectLst/>
                          <a:latin typeface="Times New Roman" panose="02020603050405020304" pitchFamily="18" charset="0"/>
                          <a:cs typeface="Times New Roman" panose="02020603050405020304" pitchFamily="18" charset="0"/>
                        </a:rPr>
                        <a:t>Дню </a:t>
                      </a:r>
                      <a:r>
                        <a:rPr lang="ru-RU" sz="1400" dirty="0">
                          <a:effectLst/>
                          <a:latin typeface="Times New Roman" panose="02020603050405020304" pitchFamily="18" charset="0"/>
                          <a:cs typeface="Times New Roman" panose="02020603050405020304" pitchFamily="18" charset="0"/>
                        </a:rPr>
                        <a:t>защитника Отечества и воспитание </a:t>
                      </a:r>
                      <a:r>
                        <a:rPr lang="ru-RU" sz="1400" dirty="0" smtClean="0">
                          <a:effectLst/>
                          <a:latin typeface="Times New Roman" panose="02020603050405020304" pitchFamily="18" charset="0"/>
                          <a:cs typeface="Times New Roman" panose="02020603050405020304" pitchFamily="18" charset="0"/>
                        </a:rPr>
                        <a:t>патриотизма.</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nSpc>
                          <a:spcPct val="115000"/>
                        </a:lnSpc>
                        <a:spcAft>
                          <a:spcPts val="0"/>
                        </a:spcAft>
                      </a:pPr>
                      <a:r>
                        <a:rPr lang="ru-RU" sz="1400">
                          <a:effectLst/>
                          <a:latin typeface="Times New Roman" panose="02020603050405020304" pitchFamily="18" charset="0"/>
                          <a:cs typeface="Times New Roman" panose="02020603050405020304" pitchFamily="18" charset="0"/>
                        </a:rPr>
                        <a:t>Обучение простейшим методам саморегуляции.</a:t>
                      </a:r>
                    </a:p>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a:t>
                      </a:r>
                      <a:endParaRPr lang="ru-RU" sz="1400">
                        <a:effectLst/>
                        <a:latin typeface="Times New Roman" panose="02020603050405020304" pitchFamily="18" charset="0"/>
                        <a:ea typeface="Calibri"/>
                        <a:cs typeface="Times New Roman" panose="02020603050405020304" pitchFamily="18" charset="0"/>
                      </a:endParaRPr>
                    </a:p>
                  </a:txBody>
                  <a:tcPr marL="40348" marR="40348" marT="0" marB="0"/>
                </a:tc>
              </a:tr>
              <a:tr h="730134">
                <a:tc>
                  <a:txBody>
                    <a:bodyPr/>
                    <a:lstStyle/>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Тренер-родитель</a:t>
                      </a:r>
                      <a:endParaRPr lang="ru-RU" sz="140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Участие в методическом </a:t>
                      </a:r>
                      <a:r>
                        <a:rPr lang="ru-RU" sz="1400" dirty="0" smtClean="0">
                          <a:effectLst/>
                          <a:latin typeface="Times New Roman" panose="02020603050405020304" pitchFamily="18" charset="0"/>
                          <a:cs typeface="Times New Roman" panose="02020603050405020304" pitchFamily="18" charset="0"/>
                        </a:rPr>
                        <a:t>занятии.</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Проведение родительского </a:t>
                      </a:r>
                      <a:r>
                        <a:rPr lang="ru-RU" sz="1400" dirty="0" smtClean="0">
                          <a:effectLst/>
                          <a:latin typeface="Times New Roman" panose="02020603050405020304" pitchFamily="18" charset="0"/>
                          <a:cs typeface="Times New Roman" panose="02020603050405020304" pitchFamily="18" charset="0"/>
                        </a:rPr>
                        <a:t>собрания.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vMerge="1">
                  <a:txBody>
                    <a:bodyPr/>
                    <a:lstStyle/>
                    <a:p>
                      <a:endParaRPr lang="ru-RU"/>
                    </a:p>
                  </a:txBody>
                  <a:tcPr/>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по взаимодействию с </a:t>
                      </a:r>
                      <a:r>
                        <a:rPr lang="ru-RU" sz="1400" dirty="0" smtClean="0">
                          <a:effectLst/>
                          <a:latin typeface="Times New Roman" panose="02020603050405020304" pitchFamily="18" charset="0"/>
                          <a:cs typeface="Times New Roman" panose="02020603050405020304" pitchFamily="18" charset="0"/>
                        </a:rPr>
                        <a:t>родителями.</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r>
              <a:tr h="1564453">
                <a:tc>
                  <a:txBody>
                    <a:bodyPr/>
                    <a:lstStyle/>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Родитель спортсмен</a:t>
                      </a:r>
                      <a:endParaRPr lang="ru-RU" sz="140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спортсменом-учащимся.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Воспитательная работа со </a:t>
                      </a:r>
                      <a:r>
                        <a:rPr lang="ru-RU" sz="1400" dirty="0" smtClean="0">
                          <a:effectLst/>
                          <a:latin typeface="Times New Roman" panose="02020603050405020304" pitchFamily="18" charset="0"/>
                          <a:cs typeface="Times New Roman" panose="02020603050405020304" pitchFamily="18" charset="0"/>
                        </a:rPr>
                        <a:t>спортсменом-учащимся.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nSpc>
                          <a:spcPct val="115000"/>
                        </a:lnSpc>
                        <a:spcAft>
                          <a:spcPts val="0"/>
                        </a:spcAft>
                      </a:pPr>
                      <a:r>
                        <a:rPr lang="ru-RU" sz="1400" dirty="0">
                          <a:effectLst/>
                          <a:latin typeface="Times New Roman" panose="02020603050405020304" pitchFamily="18" charset="0"/>
                          <a:cs typeface="Times New Roman" panose="02020603050405020304" pitchFamily="18" charset="0"/>
                        </a:rPr>
                        <a:t>Обучение простейшим методам саморегуляции.</a:t>
                      </a:r>
                    </a:p>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nSpc>
                          <a:spcPct val="115000"/>
                        </a:lnSpc>
                        <a:spcAft>
                          <a:spcPts val="0"/>
                        </a:spcAft>
                      </a:pPr>
                      <a:r>
                        <a:rPr lang="ru-RU" sz="1400">
                          <a:effectLst/>
                          <a:latin typeface="Times New Roman" panose="02020603050405020304" pitchFamily="18" charset="0"/>
                          <a:cs typeface="Times New Roman" panose="02020603050405020304" pitchFamily="18" charset="0"/>
                        </a:rPr>
                        <a:t>Обучение простейшим методам саморегуляции.</a:t>
                      </a:r>
                    </a:p>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Развитие психических процессов (внимания, памяти, мышления).</a:t>
                      </a:r>
                      <a:endParaRPr lang="ru-RU" sz="1400">
                        <a:effectLst/>
                        <a:latin typeface="Times New Roman" panose="02020603050405020304" pitchFamily="18" charset="0"/>
                        <a:ea typeface="Calibri"/>
                        <a:cs typeface="Times New Roman" panose="02020603050405020304" pitchFamily="18" charset="0"/>
                      </a:endParaRPr>
                    </a:p>
                  </a:txBody>
                  <a:tcPr marL="40348" marR="40348" marT="0" marB="0"/>
                </a:tc>
              </a:tr>
              <a:tr h="782228">
                <a:tc>
                  <a:txBody>
                    <a:bodyPr/>
                    <a:lstStyle/>
                    <a:p>
                      <a:pPr algn="just">
                        <a:lnSpc>
                          <a:spcPct val="115000"/>
                        </a:lnSpc>
                        <a:spcAft>
                          <a:spcPts val="0"/>
                        </a:spcAft>
                      </a:pPr>
                      <a:r>
                        <a:rPr lang="ru-RU" sz="1400">
                          <a:effectLst/>
                          <a:latin typeface="Times New Roman" panose="02020603050405020304" pitchFamily="18" charset="0"/>
                          <a:cs typeface="Times New Roman" panose="02020603050405020304" pitchFamily="18" charset="0"/>
                        </a:rPr>
                        <a:t>Тренер-психолог</a:t>
                      </a:r>
                      <a:endParaRPr lang="ru-RU" sz="140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Проведение </a:t>
                      </a:r>
                      <a:r>
                        <a:rPr lang="ru-RU" sz="1400" dirty="0" smtClean="0">
                          <a:effectLst/>
                          <a:latin typeface="Times New Roman" panose="02020603050405020304" pitchFamily="18" charset="0"/>
                          <a:cs typeface="Times New Roman" panose="02020603050405020304" pitchFamily="18" charset="0"/>
                        </a:rPr>
                        <a:t>тренинга.</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c>
                  <a:txBody>
                    <a:bodyPr/>
                    <a:lstStyle/>
                    <a:p>
                      <a:pPr algn="just">
                        <a:lnSpc>
                          <a:spcPct val="115000"/>
                        </a:lnSpc>
                        <a:spcAft>
                          <a:spcPts val="0"/>
                        </a:spcAft>
                      </a:pPr>
                      <a:r>
                        <a:rPr lang="ru-RU" sz="1400" dirty="0">
                          <a:effectLst/>
                          <a:latin typeface="Times New Roman" panose="02020603050405020304" pitchFamily="18" charset="0"/>
                          <a:cs typeface="Times New Roman" panose="02020603050405020304" pitchFamily="18" charset="0"/>
                        </a:rPr>
                        <a:t>Коррекционная работа с </a:t>
                      </a:r>
                      <a:r>
                        <a:rPr lang="ru-RU" sz="1400" dirty="0" smtClean="0">
                          <a:effectLst/>
                          <a:latin typeface="Times New Roman" panose="02020603050405020304" pitchFamily="18" charset="0"/>
                          <a:cs typeface="Times New Roman" panose="02020603050405020304" pitchFamily="18" charset="0"/>
                        </a:rPr>
                        <a:t>тренерами-преподавателями </a:t>
                      </a:r>
                      <a:r>
                        <a:rPr lang="ru-RU" sz="1400" dirty="0">
                          <a:effectLst/>
                          <a:latin typeface="Times New Roman" panose="02020603050405020304" pitchFamily="18" charset="0"/>
                          <a:cs typeface="Times New Roman" panose="02020603050405020304" pitchFamily="18" charset="0"/>
                        </a:rPr>
                        <a:t>и родителями (по запросу</a:t>
                      </a:r>
                      <a:r>
                        <a:rPr lang="ru-RU" sz="1400" dirty="0" smtClean="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a:cs typeface="Times New Roman" panose="02020603050405020304" pitchFamily="18" charset="0"/>
                      </a:endParaRPr>
                    </a:p>
                  </a:txBody>
                  <a:tcPr marL="40348" marR="40348" marT="0" marB="0"/>
                </a:tc>
              </a:tr>
            </a:tbl>
          </a:graphicData>
        </a:graphic>
      </p:graphicFrame>
    </p:spTree>
    <p:extLst>
      <p:ext uri="{BB962C8B-B14F-4D97-AF65-F5344CB8AC3E}">
        <p14:creationId xmlns:p14="http://schemas.microsoft.com/office/powerpoint/2010/main" val="5559456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3" y="704406"/>
            <a:ext cx="12191997" cy="4801314"/>
          </a:xfrm>
          <a:prstGeom prst="rect">
            <a:avLst/>
          </a:prstGeom>
        </p:spPr>
        <p:txBody>
          <a:bodyPr wrap="square">
            <a:spAutoFit/>
          </a:bodyPr>
          <a:lstStyle/>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1-я </a:t>
            </a:r>
            <a:r>
              <a:rPr lang="ru-RU" b="1" dirty="0">
                <a:latin typeface="Times New Roman" panose="02020603050405020304" pitchFamily="18" charset="0"/>
                <a:cs typeface="Times New Roman" panose="02020603050405020304" pitchFamily="18" charset="0"/>
              </a:rPr>
              <a:t>неделя</a:t>
            </a:r>
            <a:endParaRPr lang="ru-RU" dirty="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Сплочение команды</a:t>
            </a:r>
          </a:p>
          <a:p>
            <a:pPr algn="ctr"/>
            <a:endParaRPr lang="ru-RU" dirty="0">
              <a:latin typeface="Times New Roman" panose="02020603050405020304" pitchFamily="18" charset="0"/>
              <a:cs typeface="Times New Roman" panose="02020603050405020304" pitchFamily="18" charset="0"/>
            </a:endParaRPr>
          </a:p>
          <a:p>
            <a:r>
              <a:rPr lang="ru-RU" b="1" dirty="0"/>
              <a:t> </a:t>
            </a:r>
            <a:r>
              <a:rPr lang="ru-RU" b="1" dirty="0" smtClean="0">
                <a:latin typeface="Times New Roman" panose="02020603050405020304" pitchFamily="18" charset="0"/>
                <a:cs typeface="Times New Roman" panose="02020603050405020304" pitchFamily="18" charset="0"/>
              </a:rPr>
              <a:t>«Только </a:t>
            </a:r>
            <a:r>
              <a:rPr lang="ru-RU" b="1" dirty="0">
                <a:latin typeface="Times New Roman" panose="02020603050405020304" pitchFamily="18" charset="0"/>
                <a:cs typeface="Times New Roman" panose="02020603050405020304" pitchFamily="18" charset="0"/>
              </a:rPr>
              <a:t>вместе</a:t>
            </a:r>
            <a:r>
              <a:rPr lang="ru-RU" b="1"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Время выполнения 5-10 минут. </a:t>
            </a:r>
          </a:p>
          <a:p>
            <a:r>
              <a:rPr lang="ru-RU" dirty="0" smtClean="0">
                <a:latin typeface="Times New Roman" panose="02020603050405020304" pitchFamily="18" charset="0"/>
                <a:cs typeface="Times New Roman" panose="02020603050405020304" pitchFamily="18" charset="0"/>
              </a:rPr>
              <a:t>Проводится вне льда. Участвует вся команда.</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Цели: В ходе этой игры </a:t>
            </a:r>
            <a:r>
              <a:rPr lang="ru-RU" dirty="0" smtClean="0">
                <a:latin typeface="Times New Roman" panose="02020603050405020304" pitchFamily="18" charset="0"/>
                <a:cs typeface="Times New Roman" panose="02020603050405020304" pitchFamily="18" charset="0"/>
              </a:rPr>
              <a:t>ее участники </a:t>
            </a:r>
            <a:r>
              <a:rPr lang="ru-RU" dirty="0" smtClean="0">
                <a:latin typeface="Times New Roman" panose="02020603050405020304" pitchFamily="18" charset="0"/>
                <a:cs typeface="Times New Roman" panose="02020603050405020304" pitchFamily="18" charset="0"/>
              </a:rPr>
              <a:t>получают </a:t>
            </a:r>
            <a:r>
              <a:rPr lang="ru-RU" dirty="0">
                <a:latin typeface="Times New Roman" panose="02020603050405020304" pitchFamily="18" charset="0"/>
                <a:cs typeface="Times New Roman" panose="02020603050405020304" pitchFamily="18" charset="0"/>
              </a:rPr>
              <a:t>возможность почувствовать то же что и партнёр. Для этого им необходимо настроиться друг на друга. Лучше, если у </a:t>
            </a:r>
            <a:r>
              <a:rPr lang="ru-RU" dirty="0" smtClean="0">
                <a:latin typeface="Times New Roman" panose="02020603050405020304" pitchFamily="18" charset="0"/>
                <a:cs typeface="Times New Roman" panose="02020603050405020304" pitchFamily="18" charset="0"/>
              </a:rPr>
              <a:t>играющих </a:t>
            </a:r>
            <a:r>
              <a:rPr lang="ru-RU" dirty="0">
                <a:latin typeface="Times New Roman" panose="02020603050405020304" pitchFamily="18" charset="0"/>
                <a:cs typeface="Times New Roman" panose="02020603050405020304" pitchFamily="18" charset="0"/>
              </a:rPr>
              <a:t>будет возможность выполнить это упражнение </a:t>
            </a:r>
            <a:r>
              <a:rPr lang="ru-RU" dirty="0" smtClean="0">
                <a:latin typeface="Times New Roman" panose="02020603050405020304" pitchFamily="18" charset="0"/>
                <a:cs typeface="Times New Roman" panose="02020603050405020304" pitchFamily="18" charset="0"/>
              </a:rPr>
              <a:t>с </a:t>
            </a:r>
            <a:r>
              <a:rPr lang="ru-RU" dirty="0">
                <a:latin typeface="Times New Roman" panose="02020603050405020304" pitchFamily="18" charset="0"/>
                <a:cs typeface="Times New Roman" panose="02020603050405020304" pitchFamily="18" charset="0"/>
              </a:rPr>
              <a:t>разными партнёрами.</a:t>
            </a:r>
          </a:p>
          <a:p>
            <a:pPr algn="just"/>
            <a:r>
              <a:rPr lang="ru-RU" dirty="0" smtClean="0">
                <a:latin typeface="Times New Roman" panose="02020603050405020304" pitchFamily="18" charset="0"/>
                <a:cs typeface="Times New Roman" panose="02020603050405020304" pitchFamily="18" charset="0"/>
              </a:rPr>
              <a:t>Проводящий говорит: «Разбейтесь </a:t>
            </a:r>
            <a:r>
              <a:rPr lang="ru-RU" dirty="0">
                <a:latin typeface="Times New Roman" panose="02020603050405020304" pitchFamily="18" charset="0"/>
                <a:cs typeface="Times New Roman" panose="02020603050405020304" pitchFamily="18" charset="0"/>
              </a:rPr>
              <a:t>на пары и встаньте спина к спине. Сможете ли вы медленно, не отрывая своей спины от спины партнёра, сесть на пол. А теперь сможете ли вы точно так же встать? Постарайтесь определить с какой силой вам нужно опираться на спину партнёра, чтобы обоим было </a:t>
            </a:r>
            <a:r>
              <a:rPr lang="ru-RU" dirty="0" smtClean="0">
                <a:latin typeface="Times New Roman" panose="02020603050405020304" pitchFamily="18" charset="0"/>
                <a:cs typeface="Times New Roman" panose="02020603050405020304" pitchFamily="18" charset="0"/>
              </a:rPr>
              <a:t>удобно».</a:t>
            </a:r>
            <a:endParaRPr lang="ru-RU" dirty="0">
              <a:latin typeface="Times New Roman" panose="02020603050405020304" pitchFamily="18" charset="0"/>
              <a:cs typeface="Times New Roman" panose="02020603050405020304" pitchFamily="18" charset="0"/>
            </a:endParaRPr>
          </a:p>
          <a:p>
            <a:pPr lvl="0"/>
            <a:r>
              <a:rPr lang="ru-RU" dirty="0" smtClean="0">
                <a:latin typeface="Times New Roman" panose="02020603050405020304" pitchFamily="18" charset="0"/>
                <a:cs typeface="Times New Roman" panose="02020603050405020304" pitchFamily="18" charset="0"/>
              </a:rPr>
              <a:t>После проведения игры участникам следует проанализировать: </a:t>
            </a:r>
          </a:p>
          <a:p>
            <a:pPr lvl="0"/>
            <a:r>
              <a:rPr lang="ru-RU" dirty="0" smtClean="0">
                <a:latin typeface="Times New Roman" panose="02020603050405020304" pitchFamily="18" charset="0"/>
                <a:cs typeface="Times New Roman" panose="02020603050405020304" pitchFamily="18" charset="0"/>
              </a:rPr>
              <a:t>С </a:t>
            </a:r>
            <a:r>
              <a:rPr lang="ru-RU" dirty="0">
                <a:latin typeface="Times New Roman" panose="02020603050405020304" pitchFamily="18" charset="0"/>
                <a:cs typeface="Times New Roman" panose="02020603050405020304" pitchFamily="18" charset="0"/>
              </a:rPr>
              <a:t>кем тебе вставать и садиться было легче всего? </a:t>
            </a:r>
          </a:p>
          <a:p>
            <a:pPr lvl="0"/>
            <a:r>
              <a:rPr lang="ru-RU" dirty="0">
                <a:latin typeface="Times New Roman" panose="02020603050405020304" pitchFamily="18" charset="0"/>
                <a:cs typeface="Times New Roman" panose="02020603050405020304" pitchFamily="18" charset="0"/>
              </a:rPr>
              <a:t>Что было самым трудным в этом упражнении? </a:t>
            </a:r>
            <a:endParaRPr lang="ru-RU" dirty="0"/>
          </a:p>
        </p:txBody>
      </p:sp>
    </p:spTree>
    <p:extLst>
      <p:ext uri="{BB962C8B-B14F-4D97-AF65-F5344CB8AC3E}">
        <p14:creationId xmlns:p14="http://schemas.microsoft.com/office/powerpoint/2010/main" val="27274769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0" y="-36760"/>
            <a:ext cx="12191997" cy="5909310"/>
          </a:xfrm>
          <a:prstGeom prst="rect">
            <a:avLst/>
          </a:prstGeom>
        </p:spPr>
        <p:txBody>
          <a:bodyPr wrap="square">
            <a:spAutoFit/>
          </a:bodyPr>
          <a:lstStyle/>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1-я </a:t>
            </a:r>
            <a:r>
              <a:rPr lang="ru-RU" b="1" dirty="0">
                <a:latin typeface="Times New Roman" panose="02020603050405020304" pitchFamily="18" charset="0"/>
                <a:cs typeface="Times New Roman" panose="02020603050405020304" pitchFamily="18" charset="0"/>
              </a:rPr>
              <a:t>неделя</a:t>
            </a:r>
            <a:endParaRPr lang="ru-RU" dirty="0">
              <a:latin typeface="Times New Roman" panose="02020603050405020304" pitchFamily="18" charset="0"/>
              <a:cs typeface="Times New Roman" panose="02020603050405020304" pitchFamily="18" charset="0"/>
            </a:endParaRPr>
          </a:p>
          <a:p>
            <a:r>
              <a:rPr lang="ru-RU" b="1" dirty="0"/>
              <a:t> </a:t>
            </a: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pPr algn="ctr"/>
            <a:endParaRPr lang="ru-RU"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внимания</a:t>
            </a:r>
          </a:p>
          <a:p>
            <a:r>
              <a:rPr lang="ru-RU" b="1" dirty="0">
                <a:latin typeface="Times New Roman" panose="02020603050405020304" pitchFamily="18" charset="0"/>
                <a:cs typeface="Times New Roman" panose="02020603050405020304" pitchFamily="18" charset="0"/>
              </a:rPr>
              <a:t>Прямой </a:t>
            </a:r>
            <a:r>
              <a:rPr lang="ru-RU" b="1" dirty="0" smtClean="0">
                <a:latin typeface="Times New Roman" panose="02020603050405020304" pitchFamily="18" charset="0"/>
                <a:cs typeface="Times New Roman" panose="02020603050405020304" pitchFamily="18" charset="0"/>
              </a:rPr>
              <a:t>и обратный счет</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Цель: развивать способность к распределению внимания.</a:t>
            </a:r>
          </a:p>
          <a:p>
            <a:r>
              <a:rPr lang="ru-RU" dirty="0" smtClean="0">
                <a:latin typeface="Times New Roman" panose="02020603050405020304" pitchFamily="18" charset="0"/>
                <a:cs typeface="Times New Roman" panose="02020603050405020304" pitchFamily="18" charset="0"/>
              </a:rPr>
              <a:t>Повторим обратный счет от 100 (100, 99, 98, 97, 9б, 95, 94, 93, 92, 91 и т.д.).</a:t>
            </a:r>
          </a:p>
          <a:p>
            <a:endParaRPr lang="ru-RU"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a:t>
            </a:r>
            <a:r>
              <a:rPr lang="ru-RU" b="1" dirty="0" smtClean="0">
                <a:latin typeface="Times New Roman" panose="02020603050405020304" pitchFamily="18" charset="0"/>
                <a:cs typeface="Times New Roman" panose="02020603050405020304" pitchFamily="18" charset="0"/>
              </a:rPr>
              <a:t>памяти, мышления, мотивации</a:t>
            </a:r>
            <a:endParaRPr lang="ru-RU" b="1" dirty="0" smtClean="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«Создание предметов своими руками для себя»</a:t>
            </a:r>
          </a:p>
          <a:p>
            <a:r>
              <a:rPr lang="ru-RU" dirty="0" smtClean="0">
                <a:latin typeface="Times New Roman" panose="02020603050405020304" pitchFamily="18" charset="0"/>
                <a:cs typeface="Times New Roman" panose="02020603050405020304" pitchFamily="18" charset="0"/>
              </a:rPr>
              <a:t>Основан на внутренней </a:t>
            </a:r>
            <a:r>
              <a:rPr lang="ru-RU" dirty="0" smtClean="0">
                <a:latin typeface="Times New Roman" panose="02020603050405020304" pitchFamily="18" charset="0"/>
                <a:cs typeface="Times New Roman" panose="02020603050405020304" pitchFamily="18" charset="0"/>
              </a:rPr>
              <a:t>заинтересованности.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Такая мотивация побуждает детей к созданию предметов и поделок для себя или близких.</a:t>
            </a:r>
          </a:p>
          <a:p>
            <a:pPr algn="just"/>
            <a:r>
              <a:rPr lang="ru-RU" dirty="0" smtClean="0">
                <a:latin typeface="Times New Roman" panose="02020603050405020304" pitchFamily="18" charset="0"/>
                <a:cs typeface="Times New Roman" panose="02020603050405020304" pitchFamily="18" charset="0"/>
              </a:rPr>
              <a:t>Например:  </a:t>
            </a:r>
            <a:r>
              <a:rPr lang="ru-RU" dirty="0" smtClean="0">
                <a:latin typeface="Times New Roman" panose="02020603050405020304" pitchFamily="18" charset="0"/>
                <a:cs typeface="Times New Roman" panose="02020603050405020304" pitchFamily="18" charset="0"/>
              </a:rPr>
              <a:t>«Ребята</a:t>
            </a:r>
            <a:r>
              <a:rPr lang="ru-RU" dirty="0" smtClean="0">
                <a:latin typeface="Times New Roman" panose="02020603050405020304" pitchFamily="18" charset="0"/>
                <a:cs typeface="Times New Roman" panose="02020603050405020304" pitchFamily="18" charset="0"/>
              </a:rPr>
              <a:t>, посмотрите какая у меня красивая открытка! Эту открытку можно подарить маме на </a:t>
            </a:r>
            <a:r>
              <a:rPr lang="ru-RU" dirty="0" smtClean="0">
                <a:latin typeface="Times New Roman" panose="02020603050405020304" pitchFamily="18" charset="0"/>
                <a:cs typeface="Times New Roman" panose="02020603050405020304" pitchFamily="18" charset="0"/>
              </a:rPr>
              <a:t>8 марта</a:t>
            </a:r>
            <a:r>
              <a:rPr lang="ru-RU" dirty="0" smtClean="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Вы хотите подарить маме такую же? И я показываю, как можно это </a:t>
            </a:r>
            <a:r>
              <a:rPr lang="ru-RU" dirty="0" smtClean="0">
                <a:latin typeface="Times New Roman" panose="02020603050405020304" pitchFamily="18" charset="0"/>
                <a:cs typeface="Times New Roman" panose="02020603050405020304" pitchFamily="18" charset="0"/>
              </a:rPr>
              <a:t>изготовить».</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p>
          <a:p>
            <a:pPr algn="ctr"/>
            <a:r>
              <a:rPr lang="ru-RU" b="1" dirty="0" smtClean="0">
                <a:latin typeface="Times New Roman" panose="02020603050405020304" pitchFamily="18" charset="0"/>
                <a:cs typeface="Times New Roman" panose="02020603050405020304" pitchFamily="18" charset="0"/>
              </a:rPr>
              <a:t>Развитие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p>
          <a:p>
            <a:r>
              <a:rPr lang="ru-RU" b="1" dirty="0" smtClean="0">
                <a:latin typeface="Times New Roman" panose="02020603050405020304" pitchFamily="18" charset="0"/>
                <a:cs typeface="Times New Roman" panose="02020603050405020304" pitchFamily="18" charset="0"/>
              </a:rPr>
              <a:t>Проверка дневника спортсмена</a:t>
            </a:r>
            <a:r>
              <a:rPr lang="ru-RU" b="1" dirty="0" smtClean="0">
                <a:latin typeface="Times New Roman" panose="02020603050405020304" pitchFamily="18" charset="0"/>
                <a:cs typeface="Times New Roman" panose="02020603050405020304" pitchFamily="18" charset="0"/>
              </a:rPr>
              <a:t>.</a:t>
            </a:r>
            <a:endParaRPr lang="ru-RU" dirty="0"/>
          </a:p>
        </p:txBody>
      </p:sp>
    </p:spTree>
    <p:extLst>
      <p:ext uri="{BB962C8B-B14F-4D97-AF65-F5344CB8AC3E}">
        <p14:creationId xmlns:p14="http://schemas.microsoft.com/office/powerpoint/2010/main" val="5964994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676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2" y="189816"/>
            <a:ext cx="12191997" cy="7017306"/>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Развитие памяти</a:t>
            </a:r>
          </a:p>
          <a:p>
            <a:pPr algn="just"/>
            <a:r>
              <a:rPr lang="ru-RU" sz="1600" b="1" dirty="0" smtClean="0">
                <a:latin typeface="Times New Roman" panose="02020603050405020304" pitchFamily="18" charset="0"/>
                <a:cs typeface="Times New Roman" panose="02020603050405020304" pitchFamily="18" charset="0"/>
              </a:rPr>
              <a:t>«Песни»</a:t>
            </a:r>
          </a:p>
          <a:p>
            <a:pPr algn="just"/>
            <a:r>
              <a:rPr lang="ru-RU" sz="1600" dirty="0" smtClean="0">
                <a:latin typeface="Times New Roman" panose="02020603050405020304" pitchFamily="18" charset="0"/>
                <a:cs typeface="Times New Roman" panose="02020603050405020304" pitchFamily="18" charset="0"/>
              </a:rPr>
              <a:t>Время выполнения 5-10 минут. Проводится </a:t>
            </a:r>
            <a:r>
              <a:rPr lang="ru-RU" sz="1600" dirty="0" smtClean="0">
                <a:latin typeface="Times New Roman" panose="02020603050405020304" pitchFamily="18" charset="0"/>
                <a:cs typeface="Times New Roman" panose="02020603050405020304" pitchFamily="18" charset="0"/>
              </a:rPr>
              <a:t>вне </a:t>
            </a:r>
            <a:r>
              <a:rPr lang="ru-RU" sz="1600" dirty="0" smtClean="0">
                <a:latin typeface="Times New Roman" panose="02020603050405020304" pitchFamily="18" charset="0"/>
                <a:cs typeface="Times New Roman" panose="02020603050405020304" pitchFamily="18" charset="0"/>
              </a:rPr>
              <a:t>льда. Участвует вся команда по очереди.</a:t>
            </a:r>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Основная цель этой игры - вспомнить как можно больше </a:t>
            </a:r>
            <a:r>
              <a:rPr lang="ru-RU" sz="1600" dirty="0" smtClean="0">
                <a:latin typeface="Times New Roman" panose="02020603050405020304" pitchFamily="18" charset="0"/>
                <a:cs typeface="Times New Roman" panose="02020603050405020304" pitchFamily="18" charset="0"/>
              </a:rPr>
              <a:t>песен. Первый </a:t>
            </a:r>
            <a:r>
              <a:rPr lang="ru-RU" sz="1600" dirty="0">
                <a:latin typeface="Times New Roman" panose="02020603050405020304" pitchFamily="18" charset="0"/>
                <a:cs typeface="Times New Roman" panose="02020603050405020304" pitchFamily="18" charset="0"/>
              </a:rPr>
              <a:t>участник поет куплет любой песни, второй должен вспомнить и спеть куплет другой </a:t>
            </a:r>
            <a:r>
              <a:rPr lang="ru-RU" sz="1600" dirty="0" smtClean="0">
                <a:latin typeface="Times New Roman" panose="02020603050405020304" pitchFamily="18" charset="0"/>
                <a:cs typeface="Times New Roman" panose="02020603050405020304" pitchFamily="18" charset="0"/>
              </a:rPr>
              <a:t>песни. </a:t>
            </a:r>
            <a:r>
              <a:rPr lang="ru-RU" sz="1600" dirty="0">
                <a:latin typeface="Times New Roman" panose="02020603050405020304" pitchFamily="18" charset="0"/>
                <a:cs typeface="Times New Roman" panose="02020603050405020304" pitchFamily="18" charset="0"/>
              </a:rPr>
              <a:t>Третий припоминает и поет куплет из другой </a:t>
            </a:r>
            <a:r>
              <a:rPr lang="ru-RU" sz="1600" dirty="0" smtClean="0">
                <a:latin typeface="Times New Roman" panose="02020603050405020304" pitchFamily="18" charset="0"/>
                <a:cs typeface="Times New Roman" panose="02020603050405020304" pitchFamily="18" charset="0"/>
              </a:rPr>
              <a:t>песни </a:t>
            </a:r>
            <a:r>
              <a:rPr lang="ru-RU" sz="1600" dirty="0">
                <a:latin typeface="Times New Roman" panose="02020603050405020304" pitchFamily="18" charset="0"/>
                <a:cs typeface="Times New Roman" panose="02020603050405020304" pitchFamily="18" charset="0"/>
              </a:rPr>
              <a:t>и т.д. Тот из участников, кто в течение одной минуты не может подобрать песни, выбывает из игры.</a:t>
            </a:r>
          </a:p>
          <a:p>
            <a:pPr algn="ctr"/>
            <a:r>
              <a:rPr lang="ru-RU" sz="1600" b="1" dirty="0" smtClean="0">
                <a:latin typeface="Times New Roman" panose="02020603050405020304" pitchFamily="18" charset="0"/>
                <a:cs typeface="Times New Roman" panose="02020603050405020304" pitchFamily="18" charset="0"/>
              </a:rPr>
              <a:t>Развитие мышления</a:t>
            </a:r>
          </a:p>
          <a:p>
            <a:pPr algn="just"/>
            <a:r>
              <a:rPr lang="ru-RU" sz="1600" dirty="0" smtClean="0">
                <a:latin typeface="Times New Roman" panose="02020603050405020304" pitchFamily="18" charset="0"/>
                <a:cs typeface="Times New Roman" panose="02020603050405020304" pitchFamily="18" charset="0"/>
              </a:rPr>
              <a:t>Подобрать игровые ситуации, задачи и задать на дом, чтобы </a:t>
            </a:r>
            <a:r>
              <a:rPr lang="ru-RU" sz="1600" dirty="0" smtClean="0">
                <a:latin typeface="Times New Roman" panose="02020603050405020304" pitchFamily="18" charset="0"/>
                <a:cs typeface="Times New Roman" panose="02020603050405020304" pitchFamily="18" charset="0"/>
              </a:rPr>
              <a:t>участники </a:t>
            </a:r>
            <a:r>
              <a:rPr lang="ru-RU" sz="1600" dirty="0" smtClean="0">
                <a:latin typeface="Times New Roman" panose="02020603050405020304" pitchFamily="18" charset="0"/>
                <a:cs typeface="Times New Roman" panose="02020603050405020304" pitchFamily="18" charset="0"/>
              </a:rPr>
              <a:t>предложили 3 варианта, как можно найти выход из ситуации.</a:t>
            </a:r>
            <a:endParaRPr lang="ru-RU" sz="1600" dirty="0">
              <a:latin typeface="Times New Roman" panose="02020603050405020304" pitchFamily="18" charset="0"/>
              <a:cs typeface="Times New Roman" panose="02020603050405020304" pitchFamily="18" charset="0"/>
            </a:endParaRPr>
          </a:p>
          <a:p>
            <a:pPr algn="ctr"/>
            <a:endParaRPr lang="ru-RU" sz="1600" b="1"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Развитие мотивации</a:t>
            </a:r>
            <a:endParaRPr lang="ru-RU" sz="1600" b="1" dirty="0">
              <a:latin typeface="Times New Roman" panose="02020603050405020304" pitchFamily="18" charset="0"/>
              <a:cs typeface="Times New Roman" panose="02020603050405020304" pitchFamily="18" charset="0"/>
            </a:endParaRPr>
          </a:p>
          <a:p>
            <a:pPr algn="just"/>
            <a:r>
              <a:rPr lang="ru-RU" sz="1600" b="1" dirty="0">
                <a:latin typeface="Times New Roman" panose="02020603050405020304" pitchFamily="18" charset="0"/>
                <a:cs typeface="Times New Roman" panose="02020603050405020304" pitchFamily="18" charset="0"/>
              </a:rPr>
              <a:t>«Создание предметов своими руками для себя</a:t>
            </a:r>
            <a:r>
              <a:rPr lang="ru-RU" sz="1600" b="1" dirty="0" smtClean="0">
                <a:latin typeface="Times New Roman" panose="02020603050405020304" pitchFamily="18" charset="0"/>
                <a:cs typeface="Times New Roman" panose="02020603050405020304" pitchFamily="18" charset="0"/>
              </a:rPr>
              <a:t>» </a:t>
            </a:r>
          </a:p>
          <a:p>
            <a:pPr algn="just"/>
            <a:r>
              <a:rPr lang="ru-RU" sz="1600" dirty="0" smtClean="0">
                <a:latin typeface="Times New Roman" panose="02020603050405020304" pitchFamily="18" charset="0"/>
                <a:cs typeface="Times New Roman" panose="02020603050405020304" pitchFamily="18" charset="0"/>
              </a:rPr>
              <a:t>Основан </a:t>
            </a:r>
            <a:r>
              <a:rPr lang="ru-RU" sz="1600" dirty="0">
                <a:latin typeface="Times New Roman" panose="02020603050405020304" pitchFamily="18" charset="0"/>
                <a:cs typeface="Times New Roman" panose="02020603050405020304" pitchFamily="18" charset="0"/>
              </a:rPr>
              <a:t>на внутренней </a:t>
            </a:r>
            <a:r>
              <a:rPr lang="ru-RU" sz="1600" dirty="0" smtClean="0">
                <a:latin typeface="Times New Roman" panose="02020603050405020304" pitchFamily="18" charset="0"/>
                <a:cs typeface="Times New Roman" panose="02020603050405020304" pitchFamily="18" charset="0"/>
              </a:rPr>
              <a:t>заинтересованности. </a:t>
            </a:r>
            <a:endParaRPr lang="ru-RU" sz="1600" dirty="0" smtClean="0">
              <a:latin typeface="Times New Roman" panose="02020603050405020304" pitchFamily="18" charset="0"/>
              <a:cs typeface="Times New Roman" panose="02020603050405020304" pitchFamily="18" charset="0"/>
            </a:endParaRPr>
          </a:p>
          <a:p>
            <a:pPr algn="just"/>
            <a:r>
              <a:rPr lang="ru-RU" sz="1600" dirty="0" smtClean="0">
                <a:latin typeface="Times New Roman" panose="02020603050405020304" pitchFamily="18" charset="0"/>
                <a:cs typeface="Times New Roman" panose="02020603050405020304" pitchFamily="18" charset="0"/>
              </a:rPr>
              <a:t>Такая </a:t>
            </a:r>
            <a:r>
              <a:rPr lang="ru-RU" sz="1600" dirty="0">
                <a:latin typeface="Times New Roman" panose="02020603050405020304" pitchFamily="18" charset="0"/>
                <a:cs typeface="Times New Roman" panose="02020603050405020304" pitchFamily="18" charset="0"/>
              </a:rPr>
              <a:t>мотивация побуждает детей к созданию предметов и поделок для себя или близких.</a:t>
            </a:r>
          </a:p>
          <a:p>
            <a:pPr algn="just"/>
            <a:r>
              <a:rPr lang="ru-RU" sz="1600" dirty="0" smtClean="0">
                <a:latin typeface="Times New Roman" panose="02020603050405020304" pitchFamily="18" charset="0"/>
                <a:cs typeface="Times New Roman" panose="02020603050405020304" pitchFamily="18" charset="0"/>
              </a:rPr>
              <a:t>Например:</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a:t>
            </a:r>
            <a:r>
              <a:rPr lang="ru-RU" sz="1600" dirty="0" smtClean="0">
                <a:latin typeface="Times New Roman" panose="02020603050405020304" pitchFamily="18" charset="0"/>
                <a:cs typeface="Times New Roman" panose="02020603050405020304" pitchFamily="18" charset="0"/>
              </a:rPr>
              <a:t>Ребята</a:t>
            </a:r>
            <a:r>
              <a:rPr lang="ru-RU" sz="1600" dirty="0">
                <a:latin typeface="Times New Roman" panose="02020603050405020304" pitchFamily="18" charset="0"/>
                <a:cs typeface="Times New Roman" panose="02020603050405020304" pitchFamily="18" charset="0"/>
              </a:rPr>
              <a:t>, посмотрите какая у меня красивая открытка! Эту открытку можно подарить маме на 8 марта. Вы хотите подарить маме такую же? И я показываю, как можно это </a:t>
            </a:r>
            <a:r>
              <a:rPr lang="ru-RU" sz="1600" dirty="0" smtClean="0">
                <a:latin typeface="Times New Roman" panose="02020603050405020304" pitchFamily="18" charset="0"/>
                <a:cs typeface="Times New Roman" panose="02020603050405020304" pitchFamily="18" charset="0"/>
              </a:rPr>
              <a:t>изготовить».</a:t>
            </a:r>
            <a:endParaRPr lang="ru-RU" sz="1600" dirty="0">
              <a:latin typeface="Times New Roman" panose="02020603050405020304" pitchFamily="18" charset="0"/>
              <a:cs typeface="Times New Roman" panose="02020603050405020304" pitchFamily="18" charset="0"/>
            </a:endParaRPr>
          </a:p>
          <a:p>
            <a:pPr algn="ctr"/>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Развитие мотивации</a:t>
            </a:r>
          </a:p>
          <a:p>
            <a:pPr algn="just"/>
            <a:r>
              <a:rPr lang="ru-RU" sz="1600" b="1" dirty="0" smtClean="0">
                <a:latin typeface="Times New Roman" panose="02020603050405020304" pitchFamily="18" charset="0"/>
                <a:cs typeface="Times New Roman" panose="02020603050405020304" pitchFamily="18" charset="0"/>
              </a:rPr>
              <a:t>«Корабль </a:t>
            </a:r>
            <a:r>
              <a:rPr lang="ru-RU" sz="1600" b="1" dirty="0">
                <a:latin typeface="Times New Roman" panose="02020603050405020304" pitchFamily="18" charset="0"/>
                <a:cs typeface="Times New Roman" panose="02020603050405020304" pitchFamily="18" charset="0"/>
              </a:rPr>
              <a:t>и </a:t>
            </a:r>
            <a:r>
              <a:rPr lang="ru-RU" sz="1600" b="1" dirty="0" smtClean="0">
                <a:latin typeface="Times New Roman" panose="02020603050405020304" pitchFamily="18" charset="0"/>
                <a:cs typeface="Times New Roman" panose="02020603050405020304" pitchFamily="18" charset="0"/>
              </a:rPr>
              <a:t>ветер»</a:t>
            </a:r>
          </a:p>
          <a:p>
            <a:pPr algn="just"/>
            <a:r>
              <a:rPr lang="ru-RU" sz="1600" dirty="0" smtClean="0">
                <a:latin typeface="Times New Roman" panose="02020603050405020304" pitchFamily="18" charset="0"/>
                <a:cs typeface="Times New Roman" panose="02020603050405020304" pitchFamily="18" charset="0"/>
              </a:rPr>
              <a:t>Время проведения 5-10 минут. Выполняется вне льда. Участвует вся команда.</a:t>
            </a:r>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Цель: настроить </a:t>
            </a:r>
            <a:r>
              <a:rPr lang="ru-RU" sz="1600" dirty="0" smtClean="0">
                <a:latin typeface="Times New Roman" panose="02020603050405020304" pitchFamily="18" charset="0"/>
                <a:cs typeface="Times New Roman" panose="02020603050405020304" pitchFamily="18" charset="0"/>
              </a:rPr>
              <a:t>команду </a:t>
            </a:r>
            <a:r>
              <a:rPr lang="ru-RU" sz="1600" dirty="0">
                <a:latin typeface="Times New Roman" panose="02020603050405020304" pitchFamily="18" charset="0"/>
                <a:cs typeface="Times New Roman" panose="02020603050405020304" pitchFamily="18" charset="0"/>
              </a:rPr>
              <a:t>на рабочий лад, особенно если </a:t>
            </a:r>
            <a:r>
              <a:rPr lang="ru-RU" sz="1600" dirty="0" smtClean="0">
                <a:latin typeface="Times New Roman" panose="02020603050405020304" pitchFamily="18" charset="0"/>
                <a:cs typeface="Times New Roman" panose="02020603050405020304" pitchFamily="18" charset="0"/>
              </a:rPr>
              <a:t>устали</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«Представьте </a:t>
            </a:r>
            <a:r>
              <a:rPr lang="ru-RU" sz="1600" dirty="0">
                <a:latin typeface="Times New Roman" panose="02020603050405020304" pitchFamily="18" charset="0"/>
                <a:cs typeface="Times New Roman" panose="02020603050405020304" pitchFamily="18" charset="0"/>
              </a:rPr>
              <a:t>себе, что наш парусник плывет по волнам, но вдруг он остановился. Давайте поможем ему и пригласим на помощь ветер. Вдохните в себя воздух, сильно втяните щеки... А теперь шумно выдохните через рот воздух, и пусть вырвавшийся на волю ветер подгоняет кораблик. Давайте попробуем еще раз. Я хочу услышать как шумит ветер</a:t>
            </a:r>
            <a:r>
              <a:rPr lang="ru-RU" sz="1600" dirty="0" smtClean="0">
                <a:latin typeface="Times New Roman" panose="02020603050405020304" pitchFamily="18" charset="0"/>
                <a:cs typeface="Times New Roman" panose="02020603050405020304" pitchFamily="18" charset="0"/>
              </a:rPr>
              <a:t>!» Упражнение </a:t>
            </a:r>
            <a:r>
              <a:rPr lang="ru-RU" sz="1600" dirty="0">
                <a:latin typeface="Times New Roman" panose="02020603050405020304" pitchFamily="18" charset="0"/>
                <a:cs typeface="Times New Roman" panose="02020603050405020304" pitchFamily="18" charset="0"/>
              </a:rPr>
              <a:t>можно повторить 3 раза.</a:t>
            </a:r>
          </a:p>
          <a:p>
            <a:pPr algn="just"/>
            <a:endParaRPr lang="ru-RU" sz="1600" b="1"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Проверка </a:t>
            </a:r>
            <a:r>
              <a:rPr lang="ru-RU" sz="1600" b="1" dirty="0">
                <a:latin typeface="Times New Roman" panose="02020603050405020304" pitchFamily="18" charset="0"/>
                <a:cs typeface="Times New Roman" panose="02020603050405020304" pitchFamily="18" charset="0"/>
              </a:rPr>
              <a:t>дневника </a:t>
            </a:r>
            <a:r>
              <a:rPr lang="ru-RU" sz="1600" b="1" dirty="0" smtClean="0">
                <a:latin typeface="Times New Roman" panose="02020603050405020304" pitchFamily="18" charset="0"/>
                <a:cs typeface="Times New Roman" panose="02020603050405020304" pitchFamily="18" charset="0"/>
              </a:rPr>
              <a:t>спортсмена.</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p>
          <a:p>
            <a:pPr algn="ctr"/>
            <a:endParaRPr lang="ru-RU" dirty="0"/>
          </a:p>
        </p:txBody>
      </p:sp>
    </p:spTree>
    <p:extLst>
      <p:ext uri="{BB962C8B-B14F-4D97-AF65-F5344CB8AC3E}">
        <p14:creationId xmlns:p14="http://schemas.microsoft.com/office/powerpoint/2010/main" val="28363498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299720" y="189816"/>
            <a:ext cx="11592560" cy="646331"/>
          </a:xfrm>
          <a:prstGeom prst="rect">
            <a:avLst/>
          </a:prstGeom>
        </p:spPr>
        <p:txBody>
          <a:bodyPr wrap="square">
            <a:spAutoFit/>
          </a:bodyPr>
          <a:lstStyle/>
          <a:p>
            <a:endParaRPr lang="ru-RU" dirty="0"/>
          </a:p>
          <a:p>
            <a:endParaRPr lang="ru-RU"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 y="348916"/>
            <a:ext cx="12191998" cy="5047536"/>
          </a:xfrm>
          <a:prstGeom prst="rect">
            <a:avLst/>
          </a:prstGeom>
          <a:noFill/>
        </p:spPr>
        <p:txBody>
          <a:bodyPr wrap="square" rtlCol="0">
            <a:spAutoFit/>
          </a:bodyPr>
          <a:lstStyle/>
          <a:p>
            <a:pPr algn="ctr"/>
            <a:endParaRPr lang="ru-RU" b="1" dirty="0" smtClean="0">
              <a:latin typeface="Times New Roman" panose="02020603050405020304" pitchFamily="18" charset="0"/>
              <a:cs typeface="Times New Roman" panose="02020603050405020304" pitchFamily="18" charset="0"/>
            </a:endParaRPr>
          </a:p>
          <a:p>
            <a:pPr algn="ctr"/>
            <a:endParaRPr lang="ru-RU" b="1" dirty="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pPr algn="ctr"/>
            <a:endParaRPr lang="ru-RU" b="1" dirty="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2-я неделя</a:t>
            </a:r>
          </a:p>
          <a:p>
            <a:pPr algn="ct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Проведение родительского собрания:</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сообщение </a:t>
            </a:r>
            <a:r>
              <a:rPr lang="ru-RU" dirty="0">
                <a:latin typeface="Times New Roman" panose="02020603050405020304" pitchFamily="18" charset="0"/>
                <a:cs typeface="Times New Roman" panose="02020603050405020304" pitchFamily="18" charset="0"/>
              </a:rPr>
              <a:t>итогов учебно-тренировочных занятий за прошедший </a:t>
            </a:r>
            <a:r>
              <a:rPr lang="ru-RU" dirty="0" smtClean="0">
                <a:latin typeface="Times New Roman" panose="02020603050405020304" pitchFamily="18" charset="0"/>
                <a:cs typeface="Times New Roman" panose="02020603050405020304" pitchFamily="18" charset="0"/>
              </a:rPr>
              <a:t>месяц;</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определение проблемных вопросов на учебно-тренировочных </a:t>
            </a:r>
            <a:r>
              <a:rPr lang="ru-RU" dirty="0" smtClean="0">
                <a:latin typeface="Times New Roman" panose="02020603050405020304" pitchFamily="18" charset="0"/>
                <a:cs typeface="Times New Roman" panose="02020603050405020304" pitchFamily="18" charset="0"/>
              </a:rPr>
              <a:t>занятиях, </a:t>
            </a:r>
            <a:r>
              <a:rPr lang="ru-RU" dirty="0">
                <a:latin typeface="Times New Roman" panose="02020603050405020304" pitchFamily="18" charset="0"/>
                <a:cs typeface="Times New Roman" panose="02020603050405020304" pitchFamily="18" charset="0"/>
              </a:rPr>
              <a:t>их совместный поиск или предложения по </a:t>
            </a:r>
            <a:r>
              <a:rPr lang="ru-RU" dirty="0" smtClean="0">
                <a:latin typeface="Times New Roman" panose="02020603050405020304" pitchFamily="18" charset="0"/>
                <a:cs typeface="Times New Roman" panose="02020603050405020304" pitchFamily="18" charset="0"/>
              </a:rPr>
              <a:t>поиску;</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выделение </a:t>
            </a:r>
            <a:r>
              <a:rPr lang="ru-RU" dirty="0">
                <a:latin typeface="Times New Roman" panose="02020603050405020304" pitchFamily="18" charset="0"/>
                <a:cs typeface="Times New Roman" panose="02020603050405020304" pitchFamily="18" charset="0"/>
              </a:rPr>
              <a:t>успешных результатов на </a:t>
            </a:r>
            <a:r>
              <a:rPr lang="ru-RU" dirty="0" smtClean="0">
                <a:latin typeface="Times New Roman" panose="02020603050405020304" pitchFamily="18" charset="0"/>
                <a:cs typeface="Times New Roman" panose="02020603050405020304" pitchFamily="18" charset="0"/>
              </a:rPr>
              <a:t>учебно-тренировочных занятиях;</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совместное </a:t>
            </a:r>
            <a:r>
              <a:rPr lang="ru-RU" dirty="0">
                <a:latin typeface="Times New Roman" panose="02020603050405020304" pitchFamily="18" charset="0"/>
                <a:cs typeface="Times New Roman" panose="02020603050405020304" pitchFamily="18" charset="0"/>
              </a:rPr>
              <a:t>планирование проведения </a:t>
            </a:r>
            <a:r>
              <a:rPr lang="ru-RU" dirty="0" smtClean="0">
                <a:latin typeface="Times New Roman" panose="02020603050405020304" pitchFamily="18" charset="0"/>
                <a:cs typeface="Times New Roman" panose="02020603050405020304" pitchFamily="18" charset="0"/>
              </a:rPr>
              <a:t>мероприятия;</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привлечение родителей, чтобы они помогали </a:t>
            </a:r>
            <a:r>
              <a:rPr lang="ru-RU" dirty="0" smtClean="0">
                <a:latin typeface="Times New Roman" panose="02020603050405020304" pitchFamily="18" charset="0"/>
                <a:cs typeface="Times New Roman" panose="02020603050405020304" pitchFamily="18" charset="0"/>
              </a:rPr>
              <a:t>тренеру-преподавателю, </a:t>
            </a:r>
            <a:r>
              <a:rPr lang="ru-RU" dirty="0">
                <a:latin typeface="Times New Roman" panose="02020603050405020304" pitchFamily="18" charset="0"/>
                <a:cs typeface="Times New Roman" panose="02020603050405020304" pitchFamily="18" charset="0"/>
              </a:rPr>
              <a:t>чтобы </a:t>
            </a:r>
            <a:r>
              <a:rPr lang="ru-RU" dirty="0" smtClean="0">
                <a:latin typeface="Times New Roman" panose="02020603050405020304" pitchFamily="18" charset="0"/>
                <a:cs typeface="Times New Roman" panose="02020603050405020304" pitchFamily="18" charset="0"/>
              </a:rPr>
              <a:t>родители </a:t>
            </a:r>
            <a:r>
              <a:rPr lang="ru-RU" dirty="0">
                <a:latin typeface="Times New Roman" panose="02020603050405020304" pitchFamily="18" charset="0"/>
                <a:cs typeface="Times New Roman" panose="02020603050405020304" pitchFamily="18" charset="0"/>
              </a:rPr>
              <a:t>выполняли упражнения на развитие психических процессов вместе </a:t>
            </a:r>
            <a:r>
              <a:rPr lang="ru-RU" dirty="0" smtClean="0">
                <a:latin typeface="Times New Roman" panose="02020603050405020304" pitchFamily="18" charset="0"/>
                <a:cs typeface="Times New Roman" panose="02020603050405020304" pitchFamily="18" charset="0"/>
              </a:rPr>
              <a:t>со спортсменом-учащимся, </a:t>
            </a:r>
            <a:r>
              <a:rPr lang="ru-RU" dirty="0">
                <a:latin typeface="Times New Roman" panose="02020603050405020304" pitchFamily="18" charset="0"/>
                <a:cs typeface="Times New Roman" panose="02020603050405020304" pitchFamily="18" charset="0"/>
              </a:rPr>
              <a:t>контролировали ведение дневника </a:t>
            </a:r>
            <a:r>
              <a:rPr lang="ru-RU" dirty="0" smtClean="0">
                <a:latin typeface="Times New Roman" panose="02020603050405020304" pitchFamily="18" charset="0"/>
                <a:cs typeface="Times New Roman" panose="02020603050405020304" pitchFamily="18" charset="0"/>
              </a:rPr>
              <a:t>спортсмена;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выделение пяти лучших </a:t>
            </a:r>
            <a:r>
              <a:rPr lang="ru-RU" dirty="0" smtClean="0">
                <a:latin typeface="Times New Roman" panose="02020603050405020304" pitchFamily="18" charset="0"/>
                <a:cs typeface="Times New Roman" panose="02020603050405020304" pitchFamily="18" charset="0"/>
              </a:rPr>
              <a:t>спортсменов-учащихся </a:t>
            </a:r>
            <a:r>
              <a:rPr lang="ru-RU" dirty="0">
                <a:latin typeface="Times New Roman" panose="02020603050405020304" pitchFamily="18" charset="0"/>
                <a:cs typeface="Times New Roman" panose="02020603050405020304" pitchFamily="18" charset="0"/>
              </a:rPr>
              <a:t>месяца по результатам </a:t>
            </a:r>
            <a:r>
              <a:rPr lang="ru-RU" dirty="0" smtClean="0">
                <a:latin typeface="Times New Roman" panose="02020603050405020304" pitchFamily="18" charset="0"/>
                <a:cs typeface="Times New Roman" panose="02020603050405020304" pitchFamily="18" charset="0"/>
              </a:rPr>
              <a:t>учебно-тренировочных занятий </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dream team</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сообщение </a:t>
            </a:r>
            <a:r>
              <a:rPr lang="ru-RU" dirty="0">
                <a:latin typeface="Times New Roman" panose="02020603050405020304" pitchFamily="18" charset="0"/>
                <a:cs typeface="Times New Roman" panose="02020603050405020304" pitchFamily="18" charset="0"/>
              </a:rPr>
              <a:t>планов на следующий </a:t>
            </a:r>
            <a:r>
              <a:rPr lang="ru-RU" dirty="0" smtClean="0">
                <a:latin typeface="Times New Roman" panose="02020603050405020304" pitchFamily="18" charset="0"/>
                <a:cs typeface="Times New Roman" panose="02020603050405020304" pitchFamily="18" charset="0"/>
              </a:rPr>
              <a:t>месяц.</a:t>
            </a:r>
            <a:endParaRPr lang="ru-RU" dirty="0">
              <a:latin typeface="Times New Roman" panose="02020603050405020304" pitchFamily="18" charset="0"/>
              <a:cs typeface="Times New Roman" panose="02020603050405020304" pitchFamily="18" charset="0"/>
            </a:endParaRPr>
          </a:p>
          <a:p>
            <a:endParaRPr lang="ru-RU" sz="1600" dirty="0"/>
          </a:p>
        </p:txBody>
      </p:sp>
    </p:spTree>
    <p:extLst>
      <p:ext uri="{BB962C8B-B14F-4D97-AF65-F5344CB8AC3E}">
        <p14:creationId xmlns:p14="http://schemas.microsoft.com/office/powerpoint/2010/main" val="19611215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07" y="122546"/>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89807" y="0"/>
            <a:ext cx="12281805" cy="6740307"/>
          </a:xfrm>
          <a:prstGeom prst="rect">
            <a:avLst/>
          </a:prstGeom>
        </p:spPr>
        <p:txBody>
          <a:bodyPr wrap="square">
            <a:spAutoFit/>
          </a:bodyPr>
          <a:lstStyle/>
          <a:p>
            <a:pPr algn="just"/>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Сплочение команды</a:t>
            </a:r>
          </a:p>
          <a:p>
            <a:pPr algn="ctr"/>
            <a:endParaRPr lang="ru-RU" b="1" dirty="0" smtClean="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«Говорю за другого»</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ct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Время выполнения 10-15 минут. </a:t>
            </a:r>
          </a:p>
          <a:p>
            <a:pPr algn="just"/>
            <a:r>
              <a:rPr lang="ru-RU" dirty="0" smtClean="0">
                <a:latin typeface="Times New Roman" panose="02020603050405020304" pitchFamily="18" charset="0"/>
                <a:cs typeface="Times New Roman" panose="02020603050405020304" pitchFamily="18" charset="0"/>
              </a:rPr>
              <a:t>Проводится </a:t>
            </a:r>
            <a:r>
              <a:rPr lang="ru-RU" dirty="0" smtClean="0">
                <a:latin typeface="Times New Roman" panose="02020603050405020304" pitchFamily="18" charset="0"/>
                <a:cs typeface="Times New Roman" panose="02020603050405020304" pitchFamily="18" charset="0"/>
              </a:rPr>
              <a:t>вне льда</a:t>
            </a:r>
            <a:r>
              <a:rPr lang="ru-RU" dirty="0" smtClean="0">
                <a:latin typeface="Times New Roman" panose="02020603050405020304" pitchFamily="18" charset="0"/>
                <a:cs typeface="Times New Roman" panose="02020603050405020304" pitchFamily="18" charset="0"/>
              </a:rPr>
              <a:t>. Участвует вся команда.</a:t>
            </a:r>
          </a:p>
          <a:p>
            <a:pPr algn="just"/>
            <a:r>
              <a:rPr lang="ru-RU" dirty="0" smtClean="0">
                <a:latin typeface="Times New Roman" panose="02020603050405020304" pitchFamily="18" charset="0"/>
                <a:cs typeface="Times New Roman" panose="02020603050405020304" pitchFamily="18" charset="0"/>
              </a:rPr>
              <a:t>Делим </a:t>
            </a:r>
            <a:r>
              <a:rPr lang="ru-RU" dirty="0" smtClean="0">
                <a:latin typeface="Times New Roman" panose="02020603050405020304" pitchFamily="18" charset="0"/>
                <a:cs typeface="Times New Roman" panose="02020603050405020304" pitchFamily="18" charset="0"/>
              </a:rPr>
              <a:t>участников </a:t>
            </a:r>
            <a:r>
              <a:rPr lang="ru-RU" dirty="0">
                <a:latin typeface="Times New Roman" panose="02020603050405020304" pitchFamily="18" charset="0"/>
                <a:cs typeface="Times New Roman" panose="02020603050405020304" pitchFamily="18" charset="0"/>
              </a:rPr>
              <a:t>на пары. </a:t>
            </a:r>
            <a:r>
              <a:rPr lang="ru-RU" dirty="0" smtClean="0">
                <a:latin typeface="Times New Roman" panose="02020603050405020304" pitchFamily="18" charset="0"/>
                <a:cs typeface="Times New Roman" panose="02020603050405020304" pitchFamily="18" charset="0"/>
              </a:rPr>
              <a:t>Важно разделить </a:t>
            </a:r>
            <a:r>
              <a:rPr lang="ru-RU" dirty="0" smtClean="0">
                <a:latin typeface="Times New Roman" panose="02020603050405020304" pitchFamily="18" charset="0"/>
                <a:cs typeface="Times New Roman" panose="02020603050405020304" pitchFamily="18" charset="0"/>
              </a:rPr>
              <a:t>по </a:t>
            </a:r>
            <a:r>
              <a:rPr lang="ru-RU" dirty="0">
                <a:latin typeface="Times New Roman" panose="02020603050405020304" pitchFamily="18" charset="0"/>
                <a:cs typeface="Times New Roman" panose="02020603050405020304" pitchFamily="18" charset="0"/>
              </a:rPr>
              <a:t>парам </a:t>
            </a:r>
            <a:r>
              <a:rPr lang="ru-RU" dirty="0" smtClean="0">
                <a:latin typeface="Times New Roman" panose="02020603050405020304" pitchFamily="18" charset="0"/>
                <a:cs typeface="Times New Roman" panose="02020603050405020304" pitchFamily="18" charset="0"/>
              </a:rPr>
              <a:t>с использованием принципа </a:t>
            </a:r>
            <a:r>
              <a:rPr lang="ru-RU" dirty="0">
                <a:latin typeface="Times New Roman" panose="02020603050405020304" pitchFamily="18" charset="0"/>
                <a:cs typeface="Times New Roman" panose="02020603050405020304" pitchFamily="18" charset="0"/>
              </a:rPr>
              <a:t>наименьшего общения.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Чтобы </a:t>
            </a:r>
            <a:r>
              <a:rPr lang="ru-RU" dirty="0">
                <a:latin typeface="Times New Roman" panose="02020603050405020304" pitchFamily="18" charset="0"/>
                <a:cs typeface="Times New Roman" panose="02020603050405020304" pitchFamily="18" charset="0"/>
              </a:rPr>
              <a:t>дать возможность поработать в </a:t>
            </a:r>
            <a:r>
              <a:rPr lang="ru-RU" dirty="0" smtClean="0">
                <a:latin typeface="Times New Roman" panose="02020603050405020304" pitchFamily="18" charset="0"/>
                <a:cs typeface="Times New Roman" panose="02020603050405020304" pitchFamily="18" charset="0"/>
              </a:rPr>
              <a:t>парах </a:t>
            </a:r>
            <a:r>
              <a:rPr lang="ru-RU" dirty="0">
                <a:latin typeface="Times New Roman" panose="02020603050405020304" pitchFamily="18" charset="0"/>
                <a:cs typeface="Times New Roman" panose="02020603050405020304" pitchFamily="18" charset="0"/>
              </a:rPr>
              <a:t>не общающимся между собой</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Проводящий: «Сейчас </a:t>
            </a:r>
            <a:r>
              <a:rPr lang="ru-RU" dirty="0">
                <a:latin typeface="Times New Roman" panose="02020603050405020304" pitchFamily="18" charset="0"/>
                <a:cs typeface="Times New Roman" panose="02020603050405020304" pitchFamily="18" charset="0"/>
              </a:rPr>
              <a:t>у Вас будет возможность рассказать партнеру о себе самое важное, на это у Вас будет 2 минуты, затем Вы поменяетесь ролями и окажетесь на месте слушателя.        </a:t>
            </a:r>
          </a:p>
          <a:p>
            <a:pPr algn="just"/>
            <a:r>
              <a:rPr lang="ru-RU" dirty="0">
                <a:latin typeface="Times New Roman" panose="02020603050405020304" pitchFamily="18" charset="0"/>
                <a:cs typeface="Times New Roman" panose="02020603050405020304" pitchFamily="18" charset="0"/>
              </a:rPr>
              <a:t>Засекаем время, </a:t>
            </a:r>
            <a:r>
              <a:rPr lang="ru-RU" dirty="0" smtClean="0">
                <a:latin typeface="Times New Roman" panose="02020603050405020304" pitchFamily="18" charset="0"/>
                <a:cs typeface="Times New Roman" panose="02020603050405020304" pitchFamily="18" charset="0"/>
              </a:rPr>
              <a:t>пока первые рассказывают </a:t>
            </a:r>
            <a:r>
              <a:rPr lang="ru-RU" dirty="0">
                <a:latin typeface="Times New Roman" panose="02020603050405020304" pitchFamily="18" charset="0"/>
                <a:cs typeface="Times New Roman" panose="02020603050405020304" pitchFamily="18" charset="0"/>
              </a:rPr>
              <a:t>о себе партнерам. По истечению 2 минут, сигнализируем </a:t>
            </a:r>
            <a:r>
              <a:rPr lang="ru-RU" dirty="0" smtClean="0">
                <a:latin typeface="Times New Roman" panose="02020603050405020304" pitchFamily="18" charset="0"/>
                <a:cs typeface="Times New Roman" panose="02020603050405020304" pitchFamily="18" charset="0"/>
              </a:rPr>
              <a:t>о </a:t>
            </a:r>
            <a:r>
              <a:rPr lang="ru-RU" dirty="0">
                <a:latin typeface="Times New Roman" panose="02020603050405020304" pitchFamily="18" charset="0"/>
                <a:cs typeface="Times New Roman" panose="02020603050405020304" pitchFamily="18" charset="0"/>
              </a:rPr>
              <a:t>смене рассказчика.</a:t>
            </a:r>
          </a:p>
          <a:p>
            <a:pPr algn="just"/>
            <a:r>
              <a:rPr lang="ru-RU" dirty="0">
                <a:latin typeface="Times New Roman" panose="02020603050405020304" pitchFamily="18" charset="0"/>
                <a:cs typeface="Times New Roman" panose="02020603050405020304" pitchFamily="18" charset="0"/>
              </a:rPr>
              <a:t>Вторая часть задания состоит в выступлении каждой из пар. Один сидит на стуле, за его спиной стоит второй и рассказывает о сидящем как о себе. После того как говорящий закончит, можно задать несколько нейтральных вопросов или подключить к этому остальную группу. Для </a:t>
            </a:r>
            <a:r>
              <a:rPr lang="ru-RU" dirty="0" smtClean="0">
                <a:latin typeface="Times New Roman" panose="02020603050405020304" pitchFamily="18" charset="0"/>
                <a:cs typeface="Times New Roman" panose="02020603050405020304" pitchFamily="18" charset="0"/>
              </a:rPr>
              <a:t>проводящего</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ВАЖНО</a:t>
            </a:r>
            <a:r>
              <a:rPr lang="ru-RU" dirty="0">
                <a:latin typeface="Times New Roman" panose="02020603050405020304" pitchFamily="18" charset="0"/>
                <a:cs typeface="Times New Roman" panose="02020603050405020304" pitchFamily="18" charset="0"/>
              </a:rPr>
              <a:t> следить, чтобы рассказы и вопросы не перешли в попытки высмеять или поиздеваться над </a:t>
            </a:r>
            <a:r>
              <a:rPr lang="ru-RU" dirty="0" smtClean="0">
                <a:latin typeface="Times New Roman" panose="02020603050405020304" pitchFamily="18" charset="0"/>
                <a:cs typeface="Times New Roman" panose="02020603050405020304" pitchFamily="18" charset="0"/>
              </a:rPr>
              <a:t>кем-то. </a:t>
            </a:r>
            <a:r>
              <a:rPr lang="ru-RU" dirty="0">
                <a:latin typeface="Times New Roman" panose="02020603050405020304" pitchFamily="18" charset="0"/>
                <a:cs typeface="Times New Roman" panose="02020603050405020304" pitchFamily="18" charset="0"/>
              </a:rPr>
              <a:t>Если заранее известно, что </a:t>
            </a:r>
            <a:r>
              <a:rPr lang="ru-RU" dirty="0" smtClean="0">
                <a:latin typeface="Times New Roman" panose="02020603050405020304" pitchFamily="18" charset="0"/>
                <a:cs typeface="Times New Roman" panose="02020603050405020304" pitchFamily="18" charset="0"/>
              </a:rPr>
              <a:t>в команде присутствуют </a:t>
            </a:r>
            <a:r>
              <a:rPr lang="ru-RU" dirty="0">
                <a:latin typeface="Times New Roman" panose="02020603050405020304" pitchFamily="18" charset="0"/>
                <a:cs typeface="Times New Roman" panose="02020603050405020304" pitchFamily="18" charset="0"/>
              </a:rPr>
              <a:t>элементы «травли» или «</a:t>
            </a:r>
            <a:r>
              <a:rPr lang="ru-RU" dirty="0" err="1">
                <a:latin typeface="Times New Roman" panose="02020603050405020304" pitchFamily="18" charset="0"/>
                <a:cs typeface="Times New Roman" panose="02020603050405020304" pitchFamily="18" charset="0"/>
              </a:rPr>
              <a:t>буллинга</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то это </a:t>
            </a:r>
            <a:r>
              <a:rPr lang="ru-RU" dirty="0">
                <a:latin typeface="Times New Roman" panose="02020603050405020304" pitchFamily="18" charset="0"/>
                <a:cs typeface="Times New Roman" panose="02020603050405020304" pitchFamily="18" charset="0"/>
              </a:rPr>
              <a:t>упражнение </a:t>
            </a:r>
            <a:r>
              <a:rPr lang="ru-RU" dirty="0" smtClean="0">
                <a:latin typeface="Times New Roman" panose="02020603050405020304" pitchFamily="18" charset="0"/>
                <a:cs typeface="Times New Roman" panose="02020603050405020304" pitchFamily="18" charset="0"/>
              </a:rPr>
              <a:t>даст возможность </a:t>
            </a:r>
            <a:r>
              <a:rPr lang="ru-RU" dirty="0">
                <a:latin typeface="Times New Roman" panose="02020603050405020304" pitchFamily="18" charset="0"/>
                <a:cs typeface="Times New Roman" panose="02020603050405020304" pitchFamily="18" charset="0"/>
              </a:rPr>
              <a:t>определить «жертву» и основных агрессоров и скорректировать расстановку пар.</a:t>
            </a:r>
          </a:p>
          <a:p>
            <a:pPr algn="just"/>
            <a:r>
              <a:rPr lang="ru-RU" dirty="0">
                <a:latin typeface="Times New Roman" panose="02020603050405020304" pitchFamily="18" charset="0"/>
                <a:cs typeface="Times New Roman" panose="02020603050405020304" pitchFamily="18" charset="0"/>
              </a:rPr>
              <a:t>Вопросы к обсуждению:</a:t>
            </a:r>
          </a:p>
          <a:p>
            <a:pPr lvl="0" algn="just"/>
            <a:r>
              <a:rPr lang="ru-RU" dirty="0">
                <a:latin typeface="Times New Roman" panose="02020603050405020304" pitchFamily="18" charset="0"/>
                <a:cs typeface="Times New Roman" panose="02020603050405020304" pitchFamily="18" charset="0"/>
              </a:rPr>
              <a:t>Легко ли было рассказывать?</a:t>
            </a:r>
          </a:p>
          <a:p>
            <a:pPr lvl="0" algn="just"/>
            <a:r>
              <a:rPr lang="ru-RU" dirty="0">
                <a:latin typeface="Times New Roman" panose="02020603050405020304" pitchFamily="18" charset="0"/>
                <a:cs typeface="Times New Roman" panose="02020603050405020304" pitchFamily="18" charset="0"/>
              </a:rPr>
              <a:t>Какого было слушать о себе?</a:t>
            </a:r>
          </a:p>
          <a:p>
            <a:pPr lvl="0" algn="just"/>
            <a:r>
              <a:rPr lang="ru-RU" dirty="0">
                <a:latin typeface="Times New Roman" panose="02020603050405020304" pitchFamily="18" charset="0"/>
                <a:cs typeface="Times New Roman" panose="02020603050405020304" pitchFamily="18" charset="0"/>
              </a:rPr>
              <a:t>Все ли запомнил собеседник? А все ли рассказал ты?</a:t>
            </a:r>
          </a:p>
          <a:p>
            <a:pPr algn="just"/>
            <a:endParaRPr lang="ru-RU" dirty="0"/>
          </a:p>
          <a:p>
            <a:pPr algn="just"/>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6850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1828"/>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267014" y="2380634"/>
            <a:ext cx="11499260" cy="1200329"/>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3-я </a:t>
            </a:r>
            <a:r>
              <a:rPr lang="ru-RU" b="1" dirty="0" smtClean="0">
                <a:latin typeface="Times New Roman" panose="02020603050405020304" pitchFamily="18" charset="0"/>
                <a:cs typeface="Times New Roman" panose="02020603050405020304" pitchFamily="18" charset="0"/>
              </a:rPr>
              <a:t>неделя</a:t>
            </a:r>
          </a:p>
          <a:p>
            <a:pPr algn="ct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Организация поздравлений ко </a:t>
            </a:r>
            <a:r>
              <a:rPr lang="ru-RU" dirty="0" smtClean="0">
                <a:latin typeface="Times New Roman" panose="02020603050405020304" pitchFamily="18" charset="0"/>
                <a:cs typeface="Times New Roman" panose="02020603050405020304" pitchFamily="18" charset="0"/>
              </a:rPr>
              <a:t>Дню </a:t>
            </a:r>
            <a:r>
              <a:rPr lang="ru-RU" dirty="0">
                <a:latin typeface="Times New Roman" panose="02020603050405020304" pitchFamily="18" charset="0"/>
                <a:cs typeface="Times New Roman" panose="02020603050405020304" pitchFamily="18" charset="0"/>
              </a:rPr>
              <a:t>защитника Отечества и воспитание </a:t>
            </a:r>
            <a:r>
              <a:rPr lang="ru-RU" dirty="0" smtClean="0">
                <a:latin typeface="Times New Roman" panose="02020603050405020304" pitchFamily="18" charset="0"/>
                <a:cs typeface="Times New Roman" panose="02020603050405020304" pitchFamily="18" charset="0"/>
              </a:rPr>
              <a:t>патриотизма.</a:t>
            </a:r>
            <a:endParaRPr lang="ru-RU" dirty="0">
              <a:latin typeface="Times New Roman" panose="02020603050405020304" pitchFamily="18" charset="0"/>
              <a:cs typeface="Times New Roman" panose="02020603050405020304" pitchFamily="18" charset="0"/>
            </a:endParaRPr>
          </a:p>
          <a:p>
            <a:pPr algn="ct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2689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6968"/>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1" y="-107894"/>
            <a:ext cx="12191999" cy="6401753"/>
          </a:xfrm>
          <a:prstGeom prst="rect">
            <a:avLst/>
          </a:prstGeom>
        </p:spPr>
        <p:txBody>
          <a:bodyPr wrap="square">
            <a:spAutoFit/>
          </a:bodyPr>
          <a:lstStyle/>
          <a:p>
            <a:pPr algn="ctr"/>
            <a:endParaRPr lang="ru-RU" sz="1400"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a:t>
            </a:r>
            <a:r>
              <a:rPr lang="ru-RU" b="1" dirty="0">
                <a:latin typeface="Times New Roman" panose="02020603050405020304" pitchFamily="18" charset="0"/>
                <a:cs typeface="Times New Roman" panose="02020603050405020304" pitchFamily="18" charset="0"/>
              </a:rPr>
              <a:t>психических процессов, обучение приемам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pPr algn="ctr"/>
            <a:endParaRPr lang="ru-RU" b="1" dirty="0" smtClean="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внимания</a:t>
            </a:r>
          </a:p>
          <a:p>
            <a:r>
              <a:rPr lang="ru-RU" b="1" dirty="0" smtClean="0">
                <a:latin typeface="Times New Roman" panose="02020603050405020304" pitchFamily="18" charset="0"/>
                <a:cs typeface="Times New Roman" panose="02020603050405020304" pitchFamily="18" charset="0"/>
              </a:rPr>
              <a:t>1.Слушай </a:t>
            </a:r>
            <a:r>
              <a:rPr lang="ru-RU" b="1" dirty="0" smtClean="0">
                <a:latin typeface="Times New Roman" panose="02020603050405020304" pitchFamily="18" charset="0"/>
                <a:cs typeface="Times New Roman" panose="02020603050405020304" pitchFamily="18" charset="0"/>
              </a:rPr>
              <a:t>хлопки</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Цель – развитие активного внимания</a:t>
            </a:r>
            <a:r>
              <a:rPr lang="ru-RU" dirty="0" smtClean="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Выполняется </a:t>
            </a:r>
            <a:r>
              <a:rPr lang="ru-RU" dirty="0" smtClean="0">
                <a:latin typeface="Times New Roman" panose="02020603050405020304" pitchFamily="18" charset="0"/>
                <a:cs typeface="Times New Roman" panose="02020603050405020304" pitchFamily="18" charset="0"/>
              </a:rPr>
              <a:t>вне льда. Время выполнения – 5-10 минут.</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Процедура игры. </a:t>
            </a:r>
            <a:r>
              <a:rPr lang="ru-RU" dirty="0" smtClean="0">
                <a:latin typeface="Times New Roman" panose="02020603050405020304" pitchFamily="18" charset="0"/>
                <a:cs typeface="Times New Roman" panose="02020603050405020304" pitchFamily="18" charset="0"/>
              </a:rPr>
              <a:t>Участники </a:t>
            </a:r>
            <a:r>
              <a:rPr lang="ru-RU" dirty="0" smtClean="0">
                <a:latin typeface="Times New Roman" panose="02020603050405020304" pitchFamily="18" charset="0"/>
                <a:cs typeface="Times New Roman" panose="02020603050405020304" pitchFamily="18" charset="0"/>
              </a:rPr>
              <a:t>двигаются </a:t>
            </a:r>
            <a:r>
              <a:rPr lang="ru-RU" dirty="0">
                <a:latin typeface="Times New Roman" panose="02020603050405020304" pitchFamily="18" charset="0"/>
                <a:cs typeface="Times New Roman" panose="02020603050405020304" pitchFamily="18" charset="0"/>
              </a:rPr>
              <a:t>свободно в группе или ходят по кругу. Когда </a:t>
            </a:r>
            <a:r>
              <a:rPr lang="ru-RU" dirty="0" smtClean="0">
                <a:latin typeface="Times New Roman" panose="02020603050405020304" pitchFamily="18" charset="0"/>
                <a:cs typeface="Times New Roman" panose="02020603050405020304" pitchFamily="18" charset="0"/>
              </a:rPr>
              <a:t>проводящий </a:t>
            </a:r>
            <a:r>
              <a:rPr lang="ru-RU" dirty="0">
                <a:latin typeface="Times New Roman" panose="02020603050405020304" pitchFamily="18" charset="0"/>
                <a:cs typeface="Times New Roman" panose="02020603050405020304" pitchFamily="18" charset="0"/>
              </a:rPr>
              <a:t>хлопает в ладоши определённое количество раз, дети принимают соответствующую позу (на 10-20 секунд</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1.Поза “аиста” </a:t>
            </a:r>
            <a:r>
              <a:rPr lang="ru-RU" dirty="0" smtClean="0">
                <a:latin typeface="Times New Roman" panose="02020603050405020304" pitchFamily="18" charset="0"/>
                <a:cs typeface="Times New Roman" panose="02020603050405020304" pitchFamily="18" charset="0"/>
              </a:rPr>
              <a:t>(стойка </a:t>
            </a:r>
            <a:r>
              <a:rPr lang="ru-RU" dirty="0">
                <a:latin typeface="Times New Roman" panose="02020603050405020304" pitchFamily="18" charset="0"/>
                <a:cs typeface="Times New Roman" panose="02020603050405020304" pitchFamily="18" charset="0"/>
              </a:rPr>
              <a:t>на одной ноге, поджав другую</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2.Поза “лягушки” </a:t>
            </a:r>
            <a:r>
              <a:rPr lang="ru-RU" dirty="0" smtClean="0">
                <a:latin typeface="Times New Roman" panose="02020603050405020304" pitchFamily="18" charset="0"/>
                <a:cs typeface="Times New Roman" panose="02020603050405020304" pitchFamily="18" charset="0"/>
              </a:rPr>
              <a:t>(присед, </a:t>
            </a:r>
            <a:r>
              <a:rPr lang="ru-RU" dirty="0">
                <a:latin typeface="Times New Roman" panose="02020603050405020304" pitchFamily="18" charset="0"/>
                <a:cs typeface="Times New Roman" panose="02020603050405020304" pitchFamily="18" charset="0"/>
              </a:rPr>
              <a:t>пятки вместе, носки врозь и колени в стороны, </a:t>
            </a:r>
            <a:r>
              <a:rPr lang="ru-RU" dirty="0" smtClean="0">
                <a:latin typeface="Times New Roman" panose="02020603050405020304" pitchFamily="18" charset="0"/>
                <a:cs typeface="Times New Roman" panose="02020603050405020304" pitchFamily="18" charset="0"/>
              </a:rPr>
              <a:t>руки между </a:t>
            </a:r>
            <a:r>
              <a:rPr lang="ru-RU" dirty="0">
                <a:latin typeface="Times New Roman" panose="02020603050405020304" pitchFamily="18" charset="0"/>
                <a:cs typeface="Times New Roman" panose="02020603050405020304" pitchFamily="18" charset="0"/>
              </a:rPr>
              <a:t>ногами на полу</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3.Участники игры возобновляют </a:t>
            </a:r>
            <a:r>
              <a:rPr lang="ru-RU" dirty="0">
                <a:latin typeface="Times New Roman" panose="02020603050405020304" pitchFamily="18" charset="0"/>
                <a:cs typeface="Times New Roman" panose="02020603050405020304" pitchFamily="18" charset="0"/>
              </a:rPr>
              <a:t>движение (ходьбу</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Замечания</a:t>
            </a:r>
            <a:r>
              <a:rPr lang="ru-RU" dirty="0" smtClean="0">
                <a:latin typeface="Times New Roman" panose="02020603050405020304" pitchFamily="18" charset="0"/>
                <a:cs typeface="Times New Roman" panose="02020603050405020304" pitchFamily="18" charset="0"/>
              </a:rPr>
              <a:t>: До </a:t>
            </a:r>
            <a:r>
              <a:rPr lang="ru-RU" dirty="0">
                <a:latin typeface="Times New Roman" panose="02020603050405020304" pitchFamily="18" charset="0"/>
                <a:cs typeface="Times New Roman" panose="02020603050405020304" pitchFamily="18" charset="0"/>
              </a:rPr>
              <a:t>начала игры </a:t>
            </a:r>
            <a:r>
              <a:rPr lang="ru-RU" dirty="0" smtClean="0">
                <a:latin typeface="Times New Roman" panose="02020603050405020304" pitchFamily="18" charset="0"/>
                <a:cs typeface="Times New Roman" panose="02020603050405020304" pitchFamily="18" charset="0"/>
              </a:rPr>
              <a:t>разучивается </a:t>
            </a:r>
            <a:r>
              <a:rPr lang="ru-RU" dirty="0">
                <a:latin typeface="Times New Roman" panose="02020603050405020304" pitchFamily="18" charset="0"/>
                <a:cs typeface="Times New Roman" panose="02020603050405020304" pitchFamily="18" charset="0"/>
              </a:rPr>
              <a:t>каждая поза и </a:t>
            </a:r>
            <a:r>
              <a:rPr lang="ru-RU" dirty="0" smtClean="0">
                <a:latin typeface="Times New Roman" panose="02020603050405020304" pitchFamily="18" charset="0"/>
                <a:cs typeface="Times New Roman" panose="02020603050405020304" pitchFamily="18" charset="0"/>
              </a:rPr>
              <a:t>проводится репетиция (хлопки-поза).</a:t>
            </a:r>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2.Зеваки</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Цель – развитие волевого (произвольного) внимания</a:t>
            </a:r>
            <a:r>
              <a:rPr lang="ru-RU" dirty="0" smtClean="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Выполняется вне </a:t>
            </a:r>
            <a:r>
              <a:rPr lang="ru-RU" dirty="0" smtClean="0">
                <a:latin typeface="Times New Roman" panose="02020603050405020304" pitchFamily="18" charset="0"/>
                <a:cs typeface="Times New Roman" panose="02020603050405020304" pitchFamily="18" charset="0"/>
              </a:rPr>
              <a:t>льда. </a:t>
            </a:r>
            <a:r>
              <a:rPr lang="ru-RU" dirty="0" smtClean="0">
                <a:latin typeface="Times New Roman" panose="02020603050405020304" pitchFamily="18" charset="0"/>
                <a:cs typeface="Times New Roman" panose="02020603050405020304" pitchFamily="18" charset="0"/>
              </a:rPr>
              <a:t>Время </a:t>
            </a:r>
            <a:r>
              <a:rPr lang="ru-RU" dirty="0" smtClean="0">
                <a:latin typeface="Times New Roman" panose="02020603050405020304" pitchFamily="18" charset="0"/>
                <a:cs typeface="Times New Roman" panose="02020603050405020304" pitchFamily="18" charset="0"/>
              </a:rPr>
              <a:t>выполнения – </a:t>
            </a:r>
            <a:r>
              <a:rPr lang="ru-RU" dirty="0" smtClean="0">
                <a:latin typeface="Times New Roman" panose="02020603050405020304" pitchFamily="18" charset="0"/>
                <a:cs typeface="Times New Roman" panose="02020603050405020304" pitchFamily="18" charset="0"/>
              </a:rPr>
              <a:t>5-10 </a:t>
            </a:r>
            <a:r>
              <a:rPr lang="ru-RU" dirty="0" smtClean="0">
                <a:latin typeface="Times New Roman" panose="02020603050405020304" pitchFamily="18" charset="0"/>
                <a:cs typeface="Times New Roman" panose="02020603050405020304" pitchFamily="18" charset="0"/>
              </a:rPr>
              <a:t>минут.</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Процедура игры. </a:t>
            </a:r>
            <a:r>
              <a:rPr lang="ru-RU" dirty="0" smtClean="0">
                <a:latin typeface="Times New Roman" panose="02020603050405020304" pitchFamily="18" charset="0"/>
                <a:cs typeface="Times New Roman" panose="02020603050405020304" pitchFamily="18" charset="0"/>
              </a:rPr>
              <a:t>Участники </a:t>
            </a:r>
            <a:r>
              <a:rPr lang="ru-RU" dirty="0">
                <a:latin typeface="Times New Roman" panose="02020603050405020304" pitchFamily="18" charset="0"/>
                <a:cs typeface="Times New Roman" panose="02020603050405020304" pitchFamily="18" charset="0"/>
              </a:rPr>
              <a:t>идут по кругу, друг за другом, держась за руки. </a:t>
            </a:r>
            <a:r>
              <a:rPr lang="ru-RU" dirty="0" smtClean="0">
                <a:latin typeface="Times New Roman" panose="02020603050405020304" pitchFamily="18" charset="0"/>
                <a:cs typeface="Times New Roman" panose="02020603050405020304" pitchFamily="18" charset="0"/>
              </a:rPr>
              <a:t>По </a:t>
            </a:r>
            <a:r>
              <a:rPr lang="ru-RU" dirty="0">
                <a:latin typeface="Times New Roman" panose="02020603050405020304" pitchFamily="18" charset="0"/>
                <a:cs typeface="Times New Roman" panose="02020603050405020304" pitchFamily="18" charset="0"/>
              </a:rPr>
              <a:t>сигналу </a:t>
            </a:r>
            <a:r>
              <a:rPr lang="ru-RU" dirty="0" smtClean="0">
                <a:latin typeface="Times New Roman" panose="02020603050405020304" pitchFamily="18" charset="0"/>
                <a:cs typeface="Times New Roman" panose="02020603050405020304" pitchFamily="18" charset="0"/>
              </a:rPr>
              <a:t>проводящего </a:t>
            </a:r>
            <a:r>
              <a:rPr lang="ru-RU" dirty="0">
                <a:latin typeface="Times New Roman" panose="02020603050405020304" pitchFamily="18" charset="0"/>
                <a:cs typeface="Times New Roman" panose="02020603050405020304" pitchFamily="18" charset="0"/>
              </a:rPr>
              <a:t>(“Стоп</a:t>
            </a:r>
            <a:r>
              <a:rPr lang="ru-RU" dirty="0" smtClean="0">
                <a:latin typeface="Times New Roman" panose="02020603050405020304" pitchFamily="18" charset="0"/>
                <a:cs typeface="Times New Roman" panose="02020603050405020304" pitchFamily="18" charset="0"/>
              </a:rPr>
              <a:t>!”) все </a:t>
            </a:r>
            <a:r>
              <a:rPr lang="ru-RU" dirty="0">
                <a:latin typeface="Times New Roman" panose="02020603050405020304" pitchFamily="18" charset="0"/>
                <a:cs typeface="Times New Roman" panose="02020603050405020304" pitchFamily="18" charset="0"/>
              </a:rPr>
              <a:t>останавливаются, делают четыре хлопка, поворачиваются на 180 градусов и начинают движение в другую </a:t>
            </a:r>
            <a:r>
              <a:rPr lang="ru-RU" dirty="0" smtClean="0">
                <a:latin typeface="Times New Roman" panose="02020603050405020304" pitchFamily="18" charset="0"/>
                <a:cs typeface="Times New Roman" panose="02020603050405020304" pitchFamily="18" charset="0"/>
              </a:rPr>
              <a:t>сторону.</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Направление меняется после каждого </a:t>
            </a:r>
            <a:r>
              <a:rPr lang="ru-RU" dirty="0" smtClean="0">
                <a:latin typeface="Times New Roman" panose="02020603050405020304" pitchFamily="18" charset="0"/>
                <a:cs typeface="Times New Roman" panose="02020603050405020304" pitchFamily="18" charset="0"/>
              </a:rPr>
              <a:t>сигнала.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Если </a:t>
            </a:r>
            <a:r>
              <a:rPr lang="ru-RU" dirty="0" smtClean="0">
                <a:latin typeface="Times New Roman" panose="02020603050405020304" pitchFamily="18" charset="0"/>
                <a:cs typeface="Times New Roman" panose="02020603050405020304" pitchFamily="18" charset="0"/>
              </a:rPr>
              <a:t>участник </a:t>
            </a:r>
            <a:r>
              <a:rPr lang="ru-RU" dirty="0">
                <a:latin typeface="Times New Roman" panose="02020603050405020304" pitchFamily="18" charset="0"/>
                <a:cs typeface="Times New Roman" panose="02020603050405020304" pitchFamily="18" charset="0"/>
              </a:rPr>
              <a:t>запутался и ошибся, он выходит из игры и садится на стул в комнате.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Игра </a:t>
            </a:r>
            <a:r>
              <a:rPr lang="ru-RU" dirty="0">
                <a:latin typeface="Times New Roman" panose="02020603050405020304" pitchFamily="18" charset="0"/>
                <a:cs typeface="Times New Roman" panose="02020603050405020304" pitchFamily="18" charset="0"/>
              </a:rPr>
              <a:t>заканчивается, когда в ней остаются 2-3 </a:t>
            </a:r>
            <a:r>
              <a:rPr lang="ru-RU" dirty="0" smtClean="0">
                <a:latin typeface="Times New Roman" panose="02020603050405020304" pitchFamily="18" charset="0"/>
                <a:cs typeface="Times New Roman" panose="02020603050405020304" pitchFamily="18" charset="0"/>
              </a:rPr>
              <a:t>участника.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Они </a:t>
            </a:r>
            <a:r>
              <a:rPr lang="ru-RU" dirty="0">
                <a:latin typeface="Times New Roman" panose="02020603050405020304" pitchFamily="18" charset="0"/>
                <a:cs typeface="Times New Roman" panose="02020603050405020304" pitchFamily="18" charset="0"/>
              </a:rPr>
              <a:t>объявляются победителями и им все </a:t>
            </a:r>
            <a:r>
              <a:rPr lang="ru-RU" dirty="0" smtClean="0">
                <a:latin typeface="Times New Roman" panose="02020603050405020304" pitchFamily="18" charset="0"/>
                <a:cs typeface="Times New Roman" panose="02020603050405020304" pitchFamily="18" charset="0"/>
              </a:rPr>
              <a:t>хлопают.</a:t>
            </a:r>
            <a:endParaRPr lang="ru-RU"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7715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8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299719" y="189816"/>
            <a:ext cx="11592559" cy="6247864"/>
          </a:xfrm>
          <a:prstGeom prst="rect">
            <a:avLst/>
          </a:prstGeom>
        </p:spPr>
        <p:txBody>
          <a:bodyPr wrap="square">
            <a:spAutoFit/>
          </a:bodyPr>
          <a:lstStyle/>
          <a:p>
            <a:pPr algn="ctr"/>
            <a:r>
              <a:rPr lang="ru-RU" sz="1600" b="1" dirty="0" smtClean="0">
                <a:latin typeface="Times New Roman" panose="02020603050405020304" pitchFamily="18" charset="0"/>
                <a:cs typeface="Times New Roman" panose="02020603050405020304" pitchFamily="18" charset="0"/>
              </a:rPr>
              <a:t>4-я </a:t>
            </a:r>
            <a:r>
              <a:rPr lang="ru-RU" sz="1600" b="1" dirty="0">
                <a:latin typeface="Times New Roman" panose="02020603050405020304" pitchFamily="18" charset="0"/>
                <a:cs typeface="Times New Roman" panose="02020603050405020304" pitchFamily="18" charset="0"/>
              </a:rPr>
              <a:t>неделя</a:t>
            </a:r>
            <a:endParaRPr lang="ru-RU" sz="1600" dirty="0">
              <a:latin typeface="Times New Roman" panose="02020603050405020304" pitchFamily="18" charset="0"/>
              <a:cs typeface="Times New Roman" panose="02020603050405020304" pitchFamily="18" charset="0"/>
            </a:endParaRPr>
          </a:p>
          <a:p>
            <a:pPr algn="ctr"/>
            <a:r>
              <a:rPr lang="ru-RU" sz="1600" b="1" dirty="0">
                <a:latin typeface="Times New Roman" panose="02020603050405020304" pitchFamily="18" charset="0"/>
                <a:cs typeface="Times New Roman" panose="02020603050405020304" pitchFamily="18" charset="0"/>
              </a:rPr>
              <a:t>Развитие психических процессов, обучение приемам </a:t>
            </a:r>
            <a:r>
              <a:rPr lang="ru-RU" sz="1600" b="1" dirty="0" err="1" smtClean="0">
                <a:latin typeface="Times New Roman" panose="02020603050405020304" pitchFamily="18" charset="0"/>
                <a:cs typeface="Times New Roman" panose="02020603050405020304" pitchFamily="18" charset="0"/>
              </a:rPr>
              <a:t>саморегуляции</a:t>
            </a:r>
            <a:endParaRPr lang="ru-RU" sz="1600" dirty="0">
              <a:latin typeface="Times New Roman" panose="02020603050405020304" pitchFamily="18" charset="0"/>
              <a:cs typeface="Times New Roman" panose="02020603050405020304" pitchFamily="18" charset="0"/>
            </a:endParaRPr>
          </a:p>
          <a:p>
            <a:pPr algn="ctr"/>
            <a:endParaRPr lang="ru-RU" sz="1600" u="sng" dirty="0" smtClean="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Развитие внимания</a:t>
            </a:r>
          </a:p>
          <a:p>
            <a:r>
              <a:rPr lang="ru-RU" sz="1600" b="1" dirty="0" smtClean="0">
                <a:latin typeface="Times New Roman" panose="02020603050405020304" pitchFamily="18" charset="0"/>
                <a:cs typeface="Times New Roman" panose="02020603050405020304" pitchFamily="18" charset="0"/>
              </a:rPr>
              <a:t>«Сядьте </a:t>
            </a:r>
            <a:r>
              <a:rPr lang="ru-RU" sz="1600" b="1" dirty="0">
                <a:latin typeface="Times New Roman" panose="02020603050405020304" pitchFamily="18" charset="0"/>
                <a:cs typeface="Times New Roman" panose="02020603050405020304" pitchFamily="18" charset="0"/>
              </a:rPr>
              <a:t>так, как</a:t>
            </a:r>
            <a:r>
              <a:rPr lang="ru-RU" sz="1600" b="1" dirty="0" smtClean="0">
                <a:latin typeface="Times New Roman" panose="02020603050405020304" pitchFamily="18" charset="0"/>
                <a:cs typeface="Times New Roman" panose="02020603050405020304" pitchFamily="18" charset="0"/>
              </a:rPr>
              <a:t>»</a:t>
            </a:r>
          </a:p>
          <a:p>
            <a:r>
              <a:rPr lang="ru-RU" sz="1600" dirty="0" smtClean="0">
                <a:latin typeface="Times New Roman" panose="02020603050405020304" pitchFamily="18" charset="0"/>
                <a:cs typeface="Times New Roman" panose="02020603050405020304" pitchFamily="18" charset="0"/>
              </a:rPr>
              <a:t>Время проведения 5-10 минут. </a:t>
            </a:r>
          </a:p>
          <a:p>
            <a:r>
              <a:rPr lang="ru-RU" sz="1600" dirty="0" smtClean="0">
                <a:latin typeface="Times New Roman" panose="02020603050405020304" pitchFamily="18" charset="0"/>
                <a:cs typeface="Times New Roman" panose="02020603050405020304" pitchFamily="18" charset="0"/>
              </a:rPr>
              <a:t>Выполняется вне льда. Участвует вся команда по очереди.</a:t>
            </a:r>
          </a:p>
          <a:p>
            <a:r>
              <a:rPr lang="ru-RU" sz="1600" dirty="0" smtClean="0">
                <a:latin typeface="Times New Roman" panose="02020603050405020304" pitchFamily="18" charset="0"/>
                <a:cs typeface="Times New Roman" panose="02020603050405020304" pitchFamily="18" charset="0"/>
              </a:rPr>
              <a:t>Ход </a:t>
            </a:r>
            <a:r>
              <a:rPr lang="ru-RU" sz="1600" dirty="0">
                <a:latin typeface="Times New Roman" panose="02020603050405020304" pitchFamily="18" charset="0"/>
                <a:cs typeface="Times New Roman" panose="02020603050405020304" pitchFamily="18" charset="0"/>
              </a:rPr>
              <a:t>игры: Участникам предлагается </a:t>
            </a:r>
            <a:r>
              <a:rPr lang="ru-RU" sz="1600" dirty="0" smtClean="0">
                <a:latin typeface="Times New Roman" panose="02020603050405020304" pitchFamily="18" charset="0"/>
                <a:cs typeface="Times New Roman" panose="02020603050405020304" pitchFamily="18" charset="0"/>
              </a:rPr>
              <a:t>изобразить </a:t>
            </a:r>
            <a:r>
              <a:rPr lang="ru-RU" sz="1600" dirty="0">
                <a:latin typeface="Times New Roman" panose="02020603050405020304" pitchFamily="18" charset="0"/>
                <a:cs typeface="Times New Roman" panose="02020603050405020304" pitchFamily="18" charset="0"/>
              </a:rPr>
              <a:t>своим видом различные ситуации.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Например</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хоккеист </a:t>
            </a:r>
            <a:r>
              <a:rPr lang="ru-RU" sz="1600" dirty="0">
                <a:latin typeface="Times New Roman" panose="02020603050405020304" pitchFamily="18" charset="0"/>
                <a:cs typeface="Times New Roman" panose="02020603050405020304" pitchFamily="18" charset="0"/>
              </a:rPr>
              <a:t>забивает </a:t>
            </a:r>
            <a:r>
              <a:rPr lang="ru-RU" sz="1600" dirty="0" smtClean="0">
                <a:latin typeface="Times New Roman" panose="02020603050405020304" pitchFamily="18" charset="0"/>
                <a:cs typeface="Times New Roman" panose="02020603050405020304" pitchFamily="18" charset="0"/>
              </a:rPr>
              <a:t>гол</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и др.</a:t>
            </a:r>
            <a:endParaRPr lang="ru-RU" sz="1600" dirty="0">
              <a:latin typeface="Times New Roman" panose="02020603050405020304" pitchFamily="18" charset="0"/>
              <a:cs typeface="Times New Roman" panose="02020603050405020304" pitchFamily="18" charset="0"/>
            </a:endParaRPr>
          </a:p>
          <a:p>
            <a:pPr algn="ctr"/>
            <a:r>
              <a:rPr lang="ru-RU" sz="1600" b="1" dirty="0" smtClean="0">
                <a:latin typeface="Times New Roman" panose="02020603050405020304" pitchFamily="18" charset="0"/>
                <a:cs typeface="Times New Roman" panose="02020603050405020304" pitchFamily="18" charset="0"/>
              </a:rPr>
              <a:t>Развитие памяти</a:t>
            </a:r>
          </a:p>
          <a:p>
            <a:r>
              <a:rPr lang="ru-RU" sz="1600" b="1" dirty="0">
                <a:latin typeface="Times New Roman" panose="02020603050405020304" pitchFamily="18" charset="0"/>
                <a:cs typeface="Times New Roman" panose="02020603050405020304" pitchFamily="18" charset="0"/>
              </a:rPr>
              <a:t>ЗАПОМНИ ДВИЖЕНИЯ </a:t>
            </a:r>
          </a:p>
          <a:p>
            <a:r>
              <a:rPr lang="ru-RU" sz="1600" dirty="0">
                <a:latin typeface="Times New Roman" panose="02020603050405020304" pitchFamily="18" charset="0"/>
                <a:cs typeface="Times New Roman" panose="02020603050405020304" pitchFamily="18" charset="0"/>
              </a:rPr>
              <a:t>Цель игры: развитие процессов памяти.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Время </a:t>
            </a:r>
            <a:r>
              <a:rPr lang="ru-RU" sz="1600" dirty="0">
                <a:latin typeface="Times New Roman" panose="02020603050405020304" pitchFamily="18" charset="0"/>
                <a:cs typeface="Times New Roman" panose="02020603050405020304" pitchFamily="18" charset="0"/>
              </a:rPr>
              <a:t>выполнения 5-10 минут.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Выполняется </a:t>
            </a:r>
            <a:r>
              <a:rPr lang="ru-RU" sz="1600" dirty="0">
                <a:latin typeface="Times New Roman" panose="02020603050405020304" pitchFamily="18" charset="0"/>
                <a:cs typeface="Times New Roman" panose="02020603050405020304" pitchFamily="18" charset="0"/>
              </a:rPr>
              <a:t>как на льду, так и вне льда. Участвует вся команда.</a:t>
            </a:r>
          </a:p>
          <a:p>
            <a:r>
              <a:rPr lang="ru-RU" sz="1600" dirty="0" smtClean="0">
                <a:latin typeface="Times New Roman" panose="02020603050405020304" pitchFamily="18" charset="0"/>
                <a:cs typeface="Times New Roman" panose="02020603050405020304" pitchFamily="18" charset="0"/>
              </a:rPr>
              <a:t>Участники </a:t>
            </a:r>
            <a:r>
              <a:rPr lang="ru-RU" sz="1600" dirty="0">
                <a:latin typeface="Times New Roman" panose="02020603050405020304" pitchFamily="18" charset="0"/>
                <a:cs typeface="Times New Roman" panose="02020603050405020304" pitchFamily="18" charset="0"/>
              </a:rPr>
              <a:t>повторяют движения рук и ног за </a:t>
            </a:r>
            <a:r>
              <a:rPr lang="ru-RU" sz="1600" dirty="0" smtClean="0">
                <a:latin typeface="Times New Roman" panose="02020603050405020304" pitchFamily="18" charset="0"/>
                <a:cs typeface="Times New Roman" panose="02020603050405020304" pitchFamily="18" charset="0"/>
              </a:rPr>
              <a:t>проводящим. </a:t>
            </a:r>
            <a:r>
              <a:rPr lang="ru-RU" sz="1600" dirty="0">
                <a:latin typeface="Times New Roman" panose="02020603050405020304" pitchFamily="18" charset="0"/>
                <a:cs typeface="Times New Roman" panose="02020603050405020304" pitchFamily="18" charset="0"/>
              </a:rPr>
              <a:t>Когда они запомнят очередность упражнений, повторяют их в обратном порядке.</a:t>
            </a:r>
          </a:p>
          <a:p>
            <a:pPr algn="ctr"/>
            <a:r>
              <a:rPr lang="ru-RU" sz="1600" b="1" dirty="0" smtClean="0">
                <a:latin typeface="Times New Roman" panose="02020603050405020304" pitchFamily="18" charset="0"/>
                <a:cs typeface="Times New Roman" panose="02020603050405020304" pitchFamily="18" charset="0"/>
              </a:rPr>
              <a:t>Развитие мышления</a:t>
            </a:r>
            <a:endParaRPr lang="ru-RU" sz="1600" b="1" dirty="0">
              <a:latin typeface="Times New Roman" panose="02020603050405020304" pitchFamily="18" charset="0"/>
              <a:cs typeface="Times New Roman" panose="02020603050405020304" pitchFamily="18" charset="0"/>
            </a:endParaRPr>
          </a:p>
          <a:p>
            <a:r>
              <a:rPr lang="ru-RU" sz="1600" b="1" dirty="0">
                <a:latin typeface="Times New Roman" panose="02020603050405020304" pitchFamily="18" charset="0"/>
                <a:cs typeface="Times New Roman" panose="02020603050405020304" pitchFamily="18" charset="0"/>
              </a:rPr>
              <a:t>Беглость мышления</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1. Придумать слова с заданной буквой:</a:t>
            </a:r>
          </a:p>
          <a:p>
            <a:r>
              <a:rPr lang="ru-RU" sz="1600" dirty="0">
                <a:latin typeface="Times New Roman" panose="02020603050405020304" pitchFamily="18" charset="0"/>
                <a:cs typeface="Times New Roman" panose="02020603050405020304" pitchFamily="18" charset="0"/>
              </a:rPr>
              <a:t>а) начинающиеся на букву «а</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б) оканчивающиеся на букву «т</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в) в которых третья от начала буква «с</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2. Перечислить объекты с заданным </a:t>
            </a:r>
            <a:r>
              <a:rPr lang="ru-RU" sz="1600" dirty="0" smtClean="0">
                <a:latin typeface="Times New Roman" panose="02020603050405020304" pitchFamily="18" charset="0"/>
                <a:cs typeface="Times New Roman" panose="02020603050405020304" pitchFamily="18" charset="0"/>
              </a:rPr>
              <a:t>признаком:</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а) красного (белого, зеленого и т. д.) </a:t>
            </a:r>
            <a:r>
              <a:rPr lang="ru-RU" sz="1600" dirty="0" smtClean="0">
                <a:latin typeface="Times New Roman" panose="02020603050405020304" pitchFamily="18" charset="0"/>
                <a:cs typeface="Times New Roman" panose="02020603050405020304" pitchFamily="18" charset="0"/>
              </a:rPr>
              <a:t>цвета;</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б) круглой </a:t>
            </a:r>
            <a:r>
              <a:rPr lang="ru-RU" sz="1600" dirty="0" smtClean="0">
                <a:latin typeface="Times New Roman" panose="02020603050405020304" pitchFamily="18" charset="0"/>
                <a:cs typeface="Times New Roman" panose="02020603050405020304" pitchFamily="18" charset="0"/>
              </a:rPr>
              <a:t>формы.</a:t>
            </a:r>
          </a:p>
        </p:txBody>
      </p:sp>
    </p:spTree>
    <p:extLst>
      <p:ext uri="{BB962C8B-B14F-4D97-AF65-F5344CB8AC3E}">
        <p14:creationId xmlns:p14="http://schemas.microsoft.com/office/powerpoint/2010/main" val="8255030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75752"/>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3" name="Прямоугольник 2"/>
          <p:cNvSpPr/>
          <p:nvPr/>
        </p:nvSpPr>
        <p:spPr>
          <a:xfrm>
            <a:off x="1" y="-2265"/>
            <a:ext cx="12191999" cy="6463308"/>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Развитие мотивации</a:t>
            </a:r>
          </a:p>
          <a:p>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«Создание предметов своими руками для себя</a:t>
            </a:r>
            <a:r>
              <a:rPr lang="ru-RU" b="1"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Основан </a:t>
            </a:r>
            <a:r>
              <a:rPr lang="ru-RU" dirty="0">
                <a:latin typeface="Times New Roman" panose="02020603050405020304" pitchFamily="18" charset="0"/>
                <a:cs typeface="Times New Roman" panose="02020603050405020304" pitchFamily="18" charset="0"/>
              </a:rPr>
              <a:t>на внутренней заинтересованности ребёнка.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Такая </a:t>
            </a:r>
            <a:r>
              <a:rPr lang="ru-RU" dirty="0">
                <a:latin typeface="Times New Roman" panose="02020603050405020304" pitchFamily="18" charset="0"/>
                <a:cs typeface="Times New Roman" panose="02020603050405020304" pitchFamily="18" charset="0"/>
              </a:rPr>
              <a:t>мотивация побуждает детей к созданию предметов и поделок для себя или близких.</a:t>
            </a:r>
          </a:p>
          <a:p>
            <a:r>
              <a:rPr lang="ru-RU" dirty="0">
                <a:latin typeface="Times New Roman" panose="02020603050405020304" pitchFamily="18" charset="0"/>
                <a:cs typeface="Times New Roman" panose="02020603050405020304" pitchFamily="18" charset="0"/>
              </a:rPr>
              <a:t>Например:  </a:t>
            </a:r>
            <a:r>
              <a:rPr lang="ru-RU" dirty="0" smtClean="0">
                <a:latin typeface="Times New Roman" panose="02020603050405020304" pitchFamily="18" charset="0"/>
                <a:cs typeface="Times New Roman" panose="02020603050405020304" pitchFamily="18" charset="0"/>
              </a:rPr>
              <a:t>«Ребята</a:t>
            </a:r>
            <a:r>
              <a:rPr lang="ru-RU" dirty="0">
                <a:latin typeface="Times New Roman" panose="02020603050405020304" pitchFamily="18" charset="0"/>
                <a:cs typeface="Times New Roman" panose="02020603050405020304" pitchFamily="18" charset="0"/>
              </a:rPr>
              <a:t>, посмотрите какая у меня красивая открытка! Эту открытку можно подарить маме на 8 марта. Вы хотите подарить маме такую же? И показываю, как можно это </a:t>
            </a:r>
            <a:r>
              <a:rPr lang="ru-RU" dirty="0" smtClean="0">
                <a:latin typeface="Times New Roman" panose="02020603050405020304" pitchFamily="18" charset="0"/>
                <a:cs typeface="Times New Roman" panose="02020603050405020304" pitchFamily="18" charset="0"/>
              </a:rPr>
              <a:t>изготовить».</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p>
          <a:p>
            <a:pPr algn="ctr"/>
            <a:r>
              <a:rPr lang="ru-RU" b="1" dirty="0" smtClean="0">
                <a:latin typeface="Times New Roman" panose="02020603050405020304" pitchFamily="18" charset="0"/>
                <a:cs typeface="Times New Roman" panose="02020603050405020304" pitchFamily="18" charset="0"/>
              </a:rPr>
              <a:t>Развитие </a:t>
            </a:r>
            <a:r>
              <a:rPr lang="ru-RU" b="1" dirty="0" err="1" smtClean="0">
                <a:latin typeface="Times New Roman" panose="02020603050405020304" pitchFamily="18" charset="0"/>
                <a:cs typeface="Times New Roman" panose="02020603050405020304" pitchFamily="18" charset="0"/>
              </a:rPr>
              <a:t>саморегуляции</a:t>
            </a:r>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Воздушный шарик</a:t>
            </a:r>
            <a:r>
              <a:rPr lang="ru-RU" b="1"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Время выполнения 5 минут. Проводится вне льда. Участвует вся команда.</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Участники </a:t>
            </a:r>
            <a:r>
              <a:rPr lang="ru-RU" dirty="0">
                <a:latin typeface="Times New Roman" panose="02020603050405020304" pitchFamily="18" charset="0"/>
                <a:cs typeface="Times New Roman" panose="02020603050405020304" pitchFamily="18" charset="0"/>
              </a:rPr>
              <a:t>принимают </a:t>
            </a:r>
            <a:r>
              <a:rPr lang="ru-RU" dirty="0" smtClean="0">
                <a:latin typeface="Times New Roman" panose="02020603050405020304" pitchFamily="18" charset="0"/>
                <a:cs typeface="Times New Roman" panose="02020603050405020304" pitchFamily="18" charset="0"/>
              </a:rPr>
              <a:t>удобное положение, </a:t>
            </a:r>
            <a:r>
              <a:rPr lang="ru-RU" dirty="0">
                <a:latin typeface="Times New Roman" panose="02020603050405020304" pitchFamily="18" charset="0"/>
                <a:cs typeface="Times New Roman" panose="02020603050405020304" pitchFamily="18" charset="0"/>
              </a:rPr>
              <a:t>закрывают глаза, дышат глубоко и ровно.</a:t>
            </a:r>
          </a:p>
          <a:p>
            <a:r>
              <a:rPr lang="ru-RU" dirty="0">
                <a:latin typeface="Times New Roman" panose="02020603050405020304" pitchFamily="18" charset="0"/>
                <a:cs typeface="Times New Roman" panose="02020603050405020304" pitchFamily="18" charset="0"/>
              </a:rPr>
              <a:t>«Сейчас мы будем учиться расслабляться с помощью дыхания. Представьте себе, что в животе у вас воздушный шарик.  Вы вдыхаете медленно, глубоко – </a:t>
            </a:r>
            <a:r>
              <a:rPr lang="ru-RU" dirty="0" smtClean="0">
                <a:latin typeface="Times New Roman" panose="02020603050405020304" pitchFamily="18" charset="0"/>
                <a:cs typeface="Times New Roman" panose="02020603050405020304" pitchFamily="18" charset="0"/>
              </a:rPr>
              <a:t>глубоко </a:t>
            </a:r>
            <a:r>
              <a:rPr lang="ru-RU" dirty="0">
                <a:latin typeface="Times New Roman" panose="02020603050405020304" pitchFamily="18" charset="0"/>
                <a:cs typeface="Times New Roman" panose="02020603050405020304" pitchFamily="18" charset="0"/>
              </a:rPr>
              <a:t>и чувствуете, как он надувается…  Вот  он стал большим и лёгким. Когда вы почувствуете, что не можете его больше надуть, задержите дыхание, не спеша, сосчитайте про себя до пяти, после чего медленно и спокойно выдыхайте. Шарик сдувается… А потом надувается вновь… Сделайте так </a:t>
            </a:r>
            <a:r>
              <a:rPr lang="ru-RU" dirty="0" smtClean="0">
                <a:latin typeface="Times New Roman" panose="02020603050405020304" pitchFamily="18" charset="0"/>
                <a:cs typeface="Times New Roman" panose="02020603050405020304" pitchFamily="18" charset="0"/>
              </a:rPr>
              <a:t>пять-шесть </a:t>
            </a:r>
            <a:r>
              <a:rPr lang="ru-RU" dirty="0">
                <a:latin typeface="Times New Roman" panose="02020603050405020304" pitchFamily="18" charset="0"/>
                <a:cs typeface="Times New Roman" panose="02020603050405020304" pitchFamily="18" charset="0"/>
              </a:rPr>
              <a:t>раз, потом медленно откройте глаза и спокойно посидите одну – две минуты».</a:t>
            </a:r>
          </a:p>
          <a:p>
            <a:r>
              <a:rPr lang="ru-RU" dirty="0">
                <a:latin typeface="Times New Roman" panose="02020603050405020304" pitchFamily="18" charset="0"/>
                <a:cs typeface="Times New Roman" panose="02020603050405020304" pitchFamily="18" charset="0"/>
              </a:rPr>
              <a:t>Потом участников просят поделиться ощущениями, возникшими в процессе выполнения упражнения, и рассказывают им, что это хорошая техника снятия напряжения. Когда чувствуешь, что сильно испугался или теряешь контроль над собой из-за раздражения достаточно подышать подобным образом </a:t>
            </a:r>
            <a:r>
              <a:rPr lang="ru-RU" dirty="0" smtClean="0">
                <a:latin typeface="Times New Roman" panose="02020603050405020304" pitchFamily="18" charset="0"/>
                <a:cs typeface="Times New Roman" panose="02020603050405020304" pitchFamily="18" charset="0"/>
              </a:rPr>
              <a:t>две-три минуты </a:t>
            </a:r>
            <a:r>
              <a:rPr lang="ru-RU" dirty="0">
                <a:latin typeface="Times New Roman" panose="02020603050405020304" pitchFamily="18" charset="0"/>
                <a:cs typeface="Times New Roman" panose="02020603050405020304" pitchFamily="18" charset="0"/>
              </a:rPr>
              <a:t>и станет гораздо легче.</a:t>
            </a:r>
          </a:p>
          <a:p>
            <a:r>
              <a:rPr lang="ru-RU" dirty="0"/>
              <a:t> </a:t>
            </a:r>
          </a:p>
          <a:p>
            <a:r>
              <a:rPr lang="ru-RU" b="1" dirty="0" smtClean="0">
                <a:latin typeface="Times New Roman" panose="02020603050405020304" pitchFamily="18" charset="0"/>
                <a:cs typeface="Times New Roman" panose="02020603050405020304" pitchFamily="18" charset="0"/>
              </a:rPr>
              <a:t>Индивидуальное </a:t>
            </a:r>
            <a:r>
              <a:rPr lang="ru-RU" b="1" dirty="0">
                <a:latin typeface="Times New Roman" panose="02020603050405020304" pitchFamily="18" charset="0"/>
                <a:cs typeface="Times New Roman" panose="02020603050405020304" pitchFamily="18" charset="0"/>
              </a:rPr>
              <a:t>общение </a:t>
            </a:r>
            <a:r>
              <a:rPr lang="ru-RU" b="1" dirty="0" smtClean="0">
                <a:latin typeface="Times New Roman" panose="02020603050405020304" pitchFamily="18" charset="0"/>
                <a:cs typeface="Times New Roman" panose="02020603050405020304" pitchFamily="18" charset="0"/>
              </a:rPr>
              <a:t>со спортсменами-учащимися.</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Общение с </a:t>
            </a:r>
            <a:r>
              <a:rPr lang="ru-RU" b="1" dirty="0" smtClean="0">
                <a:latin typeface="Times New Roman" panose="02020603050405020304" pitchFamily="18" charset="0"/>
                <a:cs typeface="Times New Roman" panose="02020603050405020304" pitchFamily="18" charset="0"/>
              </a:rPr>
              <a:t>родителями.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75132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00A13C71-9528-495E-9138-308B5F89F4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430"/>
            <a:ext cx="12192000" cy="6894760"/>
          </a:xfrm>
          <a:prstGeom prst="rect">
            <a:avLst/>
          </a:prstGeom>
        </p:spPr>
      </p:pic>
      <p:sp>
        <p:nvSpPr>
          <p:cNvPr id="7" name="TextBox 6">
            <a:extLst>
              <a:ext uri="{FF2B5EF4-FFF2-40B4-BE49-F238E27FC236}">
                <a16:creationId xmlns:a16="http://schemas.microsoft.com/office/drawing/2014/main" xmlns="" id="{B91AF4BE-5468-42A8-A716-4B87E6B5F24F}"/>
              </a:ext>
            </a:extLst>
          </p:cNvPr>
          <p:cNvSpPr txBox="1"/>
          <p:nvPr/>
        </p:nvSpPr>
        <p:spPr>
          <a:xfrm>
            <a:off x="939800" y="3502164"/>
            <a:ext cx="10312400" cy="477054"/>
          </a:xfrm>
          <a:prstGeom prst="rect">
            <a:avLst/>
          </a:prstGeom>
          <a:noFill/>
        </p:spPr>
        <p:txBody>
          <a:bodyPr wrap="square">
            <a:spAutoFit/>
          </a:bodyPr>
          <a:lstStyle/>
          <a:p>
            <a:pPr algn="ctr"/>
            <a:r>
              <a:rPr lang="ru-RU" sz="2500" b="1" dirty="0">
                <a:solidFill>
                  <a:schemeClr val="bg1"/>
                </a:solidFill>
                <a:latin typeface="Arial" panose="020B0604020202020204" pitchFamily="34" charset="0"/>
                <a:cs typeface="Arial" panose="020B0604020202020204" pitchFamily="34" charset="0"/>
              </a:rPr>
              <a:t>СПАСИБО ЗА ВНИМАНИЕ!</a:t>
            </a:r>
            <a:endParaRPr lang="en-US" sz="25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639552" y="4085096"/>
            <a:ext cx="6912896" cy="2123658"/>
          </a:xfrm>
          <a:prstGeom prst="rect">
            <a:avLst/>
          </a:prstGeom>
          <a:noFill/>
        </p:spPr>
        <p:txBody>
          <a:bodyPr wrap="square" rtlCol="0">
            <a:spAutoFit/>
          </a:bodyPr>
          <a:lstStyle/>
          <a:p>
            <a:pPr algn="ctr"/>
            <a:r>
              <a:rPr lang="ru-RU" sz="2200" dirty="0">
                <a:solidFill>
                  <a:schemeClr val="bg1"/>
                </a:solidFill>
                <a:latin typeface="Times New Roman" panose="02020603050405020304" pitchFamily="18" charset="0"/>
                <a:cs typeface="Times New Roman" panose="02020603050405020304" pitchFamily="18" charset="0"/>
              </a:rPr>
              <a:t>Иванова Ольга </a:t>
            </a:r>
            <a:r>
              <a:rPr lang="ru-RU" sz="2200" dirty="0" smtClean="0">
                <a:solidFill>
                  <a:schemeClr val="bg1"/>
                </a:solidFill>
                <a:latin typeface="Times New Roman" panose="02020603050405020304" pitchFamily="18" charset="0"/>
                <a:cs typeface="Times New Roman" panose="02020603050405020304" pitchFamily="18" charset="0"/>
              </a:rPr>
              <a:t>Валерьевна,</a:t>
            </a:r>
          </a:p>
          <a:p>
            <a:pPr algn="ctr"/>
            <a:r>
              <a:rPr lang="ru-RU" sz="2200" dirty="0" smtClean="0">
                <a:solidFill>
                  <a:schemeClr val="bg1"/>
                </a:solidFill>
                <a:latin typeface="Times New Roman" panose="02020603050405020304" pitchFamily="18" charset="0"/>
                <a:cs typeface="Times New Roman" panose="02020603050405020304" pitchFamily="18" charset="0"/>
              </a:rPr>
              <a:t>спортивный </a:t>
            </a:r>
            <a:r>
              <a:rPr lang="ru-RU" sz="2200" dirty="0">
                <a:solidFill>
                  <a:schemeClr val="bg1"/>
                </a:solidFill>
                <a:latin typeface="Times New Roman" panose="02020603050405020304" pitchFamily="18" charset="0"/>
                <a:cs typeface="Times New Roman" panose="02020603050405020304" pitchFamily="18" charset="0"/>
              </a:rPr>
              <a:t>психолог, </a:t>
            </a:r>
          </a:p>
          <a:p>
            <a:pPr algn="ctr"/>
            <a:r>
              <a:rPr lang="ru-RU" sz="2200" dirty="0">
                <a:solidFill>
                  <a:schemeClr val="bg1"/>
                </a:solidFill>
                <a:latin typeface="Times New Roman" panose="02020603050405020304" pitchFamily="18" charset="0"/>
                <a:cs typeface="Times New Roman" panose="02020603050405020304" pitchFamily="18" charset="0"/>
              </a:rPr>
              <a:t>член ассоциации спортивных психологов</a:t>
            </a:r>
          </a:p>
          <a:p>
            <a:pPr algn="ctr"/>
            <a:r>
              <a:rPr lang="ru-RU" sz="2200" dirty="0">
                <a:solidFill>
                  <a:schemeClr val="bg1"/>
                </a:solidFill>
                <a:latin typeface="Times New Roman" panose="02020603050405020304" pitchFamily="18" charset="0"/>
                <a:cs typeface="Times New Roman" panose="02020603050405020304" pitchFamily="18" charset="0"/>
              </a:rPr>
              <a:t> </a:t>
            </a:r>
          </a:p>
          <a:p>
            <a:pPr algn="ctr"/>
            <a:r>
              <a:rPr lang="ru-RU" sz="2200" dirty="0" smtClean="0">
                <a:solidFill>
                  <a:schemeClr val="bg1"/>
                </a:solidFill>
                <a:latin typeface="Times New Roman" panose="02020603050405020304" pitchFamily="18" charset="0"/>
                <a:cs typeface="Times New Roman" panose="02020603050405020304" pitchFamily="18" charset="0"/>
              </a:rPr>
              <a:t>+375 29 358 77 30</a:t>
            </a:r>
          </a:p>
          <a:p>
            <a:pPr algn="ctr"/>
            <a:r>
              <a:rPr lang="en-US" sz="2200" dirty="0" smtClean="0">
                <a:solidFill>
                  <a:schemeClr val="bg1"/>
                </a:solidFill>
                <a:latin typeface="Times New Roman" panose="02020603050405020304" pitchFamily="18" charset="0"/>
                <a:cs typeface="Times New Roman" panose="02020603050405020304" pitchFamily="18" charset="0"/>
              </a:rPr>
              <a:t>o</a:t>
            </a:r>
            <a:r>
              <a:rPr lang="en-US" sz="2200" dirty="0">
                <a:solidFill>
                  <a:schemeClr val="bg1"/>
                </a:solidFill>
                <a:latin typeface="Times New Roman" panose="02020603050405020304" pitchFamily="18" charset="0"/>
                <a:cs typeface="Times New Roman" panose="02020603050405020304" pitchFamily="18" charset="0"/>
              </a:rPr>
              <a:t>l</a:t>
            </a:r>
            <a:r>
              <a:rPr lang="en-US" sz="2200" dirty="0" smtClean="0">
                <a:solidFill>
                  <a:schemeClr val="bg1"/>
                </a:solidFill>
                <a:latin typeface="Times New Roman" panose="02020603050405020304" pitchFamily="18" charset="0"/>
                <a:cs typeface="Times New Roman" panose="02020603050405020304" pitchFamily="18" charset="0"/>
              </a:rPr>
              <a:t>ga.coach@yandex.ru</a:t>
            </a:r>
            <a:endParaRPr lang="ru-RU"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416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a16="http://schemas.microsoft.com/office/drawing/2014/main" xmlns=""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380"/>
            <a:ext cx="12191999" cy="6894760"/>
          </a:xfrm>
          <a:prstGeom prst="rect">
            <a:avLst/>
          </a:prstGeom>
        </p:spPr>
      </p:pic>
      <p:pic>
        <p:nvPicPr>
          <p:cNvPr id="37" name="Рисунок 36">
            <a:extLst>
              <a:ext uri="{FF2B5EF4-FFF2-40B4-BE49-F238E27FC236}">
                <a16:creationId xmlns:a16="http://schemas.microsoft.com/office/drawing/2014/main" xmlns=""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2" name="Прямоугольник 1"/>
          <p:cNvSpPr/>
          <p:nvPr/>
        </p:nvSpPr>
        <p:spPr>
          <a:xfrm>
            <a:off x="526024" y="151179"/>
            <a:ext cx="11139949" cy="400110"/>
          </a:xfrm>
          <a:prstGeom prst="rect">
            <a:avLst/>
          </a:prstGeom>
        </p:spPr>
        <p:txBody>
          <a:bodyPr wrap="square">
            <a:spAutoFit/>
          </a:bodyPr>
          <a:lstStyle/>
          <a:p>
            <a:r>
              <a:rPr lang="ru-RU" sz="2000" b="1" dirty="0"/>
              <a:t> </a:t>
            </a:r>
            <a:endParaRPr lang="ru-RU" sz="20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 y="701336"/>
            <a:ext cx="12191999" cy="5201424"/>
          </a:xfrm>
          <a:prstGeom prst="rect">
            <a:avLst/>
          </a:prstGeom>
        </p:spPr>
        <p:txBody>
          <a:bodyPr wrap="square">
            <a:spAutoFit/>
          </a:bodyPr>
          <a:lstStyle/>
          <a:p>
            <a:pPr algn="ctr"/>
            <a:r>
              <a:rPr lang="ru-RU" b="1" dirty="0" smtClean="0">
                <a:latin typeface="Times New Roman" panose="02020603050405020304" pitchFamily="18" charset="0"/>
                <a:cs typeface="Times New Roman" panose="02020603050405020304" pitchFamily="18" charset="0"/>
              </a:rPr>
              <a:t>Развитие </a:t>
            </a:r>
            <a:r>
              <a:rPr lang="ru-RU" b="1" dirty="0" smtClean="0">
                <a:latin typeface="Times New Roman" panose="02020603050405020304" pitchFamily="18" charset="0"/>
                <a:cs typeface="Times New Roman" panose="02020603050405020304" pitchFamily="18" charset="0"/>
              </a:rPr>
              <a:t>внимания</a:t>
            </a:r>
          </a:p>
          <a:p>
            <a:pPr algn="ctr"/>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‍Что </a:t>
            </a:r>
            <a:r>
              <a:rPr lang="ru-RU" b="1" dirty="0">
                <a:latin typeface="Times New Roman" panose="02020603050405020304" pitchFamily="18" charset="0"/>
                <a:cs typeface="Times New Roman" panose="02020603050405020304" pitchFamily="18" charset="0"/>
              </a:rPr>
              <a:t>развивает: память, образное </a:t>
            </a:r>
            <a:r>
              <a:rPr lang="ru-RU" b="1" dirty="0" smtClean="0">
                <a:latin typeface="Times New Roman" panose="02020603050405020304" pitchFamily="18" charset="0"/>
                <a:cs typeface="Times New Roman" panose="02020603050405020304" pitchFamily="18" charset="0"/>
              </a:rPr>
              <a:t>мышление</a:t>
            </a:r>
            <a:endParaRPr lang="ru-RU" b="1"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Выпишите на лист бумаги цифры от 0 до 9. Попросите </a:t>
            </a:r>
            <a:r>
              <a:rPr lang="ru-RU" sz="1600" dirty="0" smtClean="0">
                <a:latin typeface="Times New Roman" panose="02020603050405020304" pitchFamily="18" charset="0"/>
                <a:cs typeface="Times New Roman" panose="02020603050405020304" pitchFamily="18" charset="0"/>
              </a:rPr>
              <a:t>участников игры </a:t>
            </a:r>
            <a:r>
              <a:rPr lang="ru-RU" sz="1600" dirty="0">
                <a:latin typeface="Times New Roman" panose="02020603050405020304" pitchFamily="18" charset="0"/>
                <a:cs typeface="Times New Roman" panose="02020603050405020304" pitchFamily="18" charset="0"/>
              </a:rPr>
              <a:t>придумать ассоциации к каждой цифре.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Например</a:t>
            </a:r>
            <a:r>
              <a:rPr lang="ru-RU" sz="1600" dirty="0">
                <a:latin typeface="Times New Roman" panose="02020603050405020304" pitchFamily="18" charset="0"/>
                <a:cs typeface="Times New Roman" panose="02020603050405020304" pitchFamily="18" charset="0"/>
              </a:rPr>
              <a:t>, 8 — снеговик, 6 — дедушка, 1 — крючок, 9 — бабушка. </a:t>
            </a:r>
          </a:p>
          <a:p>
            <a:r>
              <a:rPr lang="ru-RU" sz="1600" dirty="0">
                <a:latin typeface="Times New Roman" panose="02020603050405020304" pitchFamily="18" charset="0"/>
                <a:cs typeface="Times New Roman" panose="02020603050405020304" pitchFamily="18" charset="0"/>
              </a:rPr>
              <a:t>Потренируйте каждую ассоциацию. Называйте </a:t>
            </a:r>
            <a:r>
              <a:rPr lang="ru-RU" sz="1600" dirty="0" smtClean="0">
                <a:latin typeface="Times New Roman" panose="02020603050405020304" pitchFamily="18" charset="0"/>
                <a:cs typeface="Times New Roman" panose="02020603050405020304" pitchFamily="18" charset="0"/>
              </a:rPr>
              <a:t>участникам </a:t>
            </a:r>
            <a:r>
              <a:rPr lang="ru-RU" sz="1600" dirty="0">
                <a:latin typeface="Times New Roman" panose="02020603050405020304" pitchFamily="18" charset="0"/>
                <a:cs typeface="Times New Roman" panose="02020603050405020304" pitchFamily="18" charset="0"/>
              </a:rPr>
              <a:t>цифру, а </a:t>
            </a:r>
            <a:r>
              <a:rPr lang="ru-RU" sz="1600" dirty="0" smtClean="0">
                <a:latin typeface="Times New Roman" panose="02020603050405020304" pitchFamily="18" charset="0"/>
                <a:cs typeface="Times New Roman" panose="02020603050405020304" pitchFamily="18" charset="0"/>
              </a:rPr>
              <a:t>они </a:t>
            </a:r>
            <a:r>
              <a:rPr lang="ru-RU" sz="1600" dirty="0">
                <a:latin typeface="Times New Roman" panose="02020603050405020304" pitchFamily="18" charset="0"/>
                <a:cs typeface="Times New Roman" panose="02020603050405020304" pitchFamily="18" charset="0"/>
              </a:rPr>
              <a:t>в ответ — свою </a:t>
            </a:r>
            <a:r>
              <a:rPr lang="ru-RU" sz="1600" dirty="0" smtClean="0">
                <a:latin typeface="Times New Roman" panose="02020603050405020304" pitchFamily="18" charset="0"/>
                <a:cs typeface="Times New Roman" panose="02020603050405020304" pitchFamily="18" charset="0"/>
              </a:rPr>
              <a:t>ассоциацию.</a:t>
            </a:r>
          </a:p>
          <a:p>
            <a:r>
              <a:rPr lang="ru-RU" sz="1600" dirty="0" smtClean="0">
                <a:latin typeface="Times New Roman" panose="02020603050405020304" pitchFamily="18" charset="0"/>
                <a:cs typeface="Times New Roman" panose="02020603050405020304" pitchFamily="18" charset="0"/>
              </a:rPr>
              <a:t>Важно </a:t>
            </a:r>
            <a:r>
              <a:rPr lang="ru-RU" sz="1600" dirty="0">
                <a:latin typeface="Times New Roman" panose="02020603050405020304" pitchFamily="18" charset="0"/>
                <a:cs typeface="Times New Roman" panose="02020603050405020304" pitchFamily="18" charset="0"/>
              </a:rPr>
              <a:t>привязать образ к каждой цифре. </a:t>
            </a:r>
          </a:p>
          <a:p>
            <a:r>
              <a:rPr lang="ru-RU" sz="1600" dirty="0">
                <a:latin typeface="Times New Roman" panose="02020603050405020304" pitchFamily="18" charset="0"/>
                <a:cs typeface="Times New Roman" panose="02020603050405020304" pitchFamily="18" charset="0"/>
              </a:rPr>
              <a:t>Затем называйте по несколько цифр </a:t>
            </a:r>
            <a:r>
              <a:rPr lang="ru-RU" sz="1600" dirty="0" smtClean="0">
                <a:latin typeface="Times New Roman" panose="02020603050405020304" pitchFamily="18" charset="0"/>
                <a:cs typeface="Times New Roman" panose="02020603050405020304" pitchFamily="18" charset="0"/>
              </a:rPr>
              <a:t>сразу, а участники должны </a:t>
            </a:r>
            <a:r>
              <a:rPr lang="ru-RU" sz="1600" dirty="0">
                <a:latin typeface="Times New Roman" panose="02020603050405020304" pitchFamily="18" charset="0"/>
                <a:cs typeface="Times New Roman" panose="02020603050405020304" pitchFamily="18" charset="0"/>
              </a:rPr>
              <a:t>сложить образы каждой цифры в ситуацию.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Например</a:t>
            </a:r>
            <a:r>
              <a:rPr lang="ru-RU" sz="1600" dirty="0">
                <a:latin typeface="Times New Roman" panose="02020603050405020304" pitchFamily="18" charset="0"/>
                <a:cs typeface="Times New Roman" panose="02020603050405020304" pitchFamily="18" charset="0"/>
              </a:rPr>
              <a:t>, 861 — снеговик в виде дедушки попался на крючок. Чем абсурдней и ярче ситуация, тем лучше. </a:t>
            </a:r>
          </a:p>
          <a:p>
            <a:r>
              <a:rPr lang="ru-RU" sz="1600" dirty="0" smtClean="0">
                <a:latin typeface="Times New Roman" panose="02020603050405020304" pitchFamily="18" charset="0"/>
                <a:cs typeface="Times New Roman" panose="02020603050405020304" pitchFamily="18" charset="0"/>
              </a:rPr>
              <a:t>Затем </a:t>
            </a:r>
            <a:r>
              <a:rPr lang="ru-RU" sz="1600" dirty="0">
                <a:latin typeface="Times New Roman" panose="02020603050405020304" pitchFamily="18" charset="0"/>
                <a:cs typeface="Times New Roman" panose="02020603050405020304" pitchFamily="18" charset="0"/>
              </a:rPr>
              <a:t>подключайте даты жизни известных личностей или важных исторических событий.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Например</a:t>
            </a:r>
            <a:r>
              <a:rPr lang="ru-RU" sz="1600" dirty="0">
                <a:latin typeface="Times New Roman" panose="02020603050405020304" pitchFamily="18" charset="0"/>
                <a:cs typeface="Times New Roman" panose="02020603050405020304" pitchFamily="18" charset="0"/>
              </a:rPr>
              <a:t>, 988 — крещение Руси, а значит, бабушка танцует с двумя снеговиками.  </a:t>
            </a:r>
            <a:endParaRPr lang="ru-RU" sz="1600" dirty="0" smtClean="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a:t>
            </a:r>
            <a:r>
              <a:rPr lang="ru-RU" b="1" dirty="0" smtClean="0">
                <a:latin typeface="Times New Roman" panose="02020603050405020304" pitchFamily="18" charset="0"/>
                <a:cs typeface="Times New Roman" panose="02020603050405020304" pitchFamily="18" charset="0"/>
              </a:rPr>
              <a:t>памяти и </a:t>
            </a:r>
            <a:r>
              <a:rPr lang="ru-RU" b="1" dirty="0" smtClean="0">
                <a:latin typeface="Times New Roman" panose="02020603050405020304" pitchFamily="18" charset="0"/>
                <a:cs typeface="Times New Roman" panose="02020603050405020304" pitchFamily="18" charset="0"/>
              </a:rPr>
              <a:t>внимания</a:t>
            </a:r>
          </a:p>
          <a:p>
            <a:pPr algn="ctr"/>
            <a:endParaRPr lang="ru-RU" b="1"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‍Что </a:t>
            </a:r>
            <a:r>
              <a:rPr lang="ru-RU" b="1" dirty="0">
                <a:latin typeface="Times New Roman" panose="02020603050405020304" pitchFamily="18" charset="0"/>
                <a:cs typeface="Times New Roman" panose="02020603050405020304" pitchFamily="18" charset="0"/>
              </a:rPr>
              <a:t>развивает: </a:t>
            </a:r>
            <a:r>
              <a:rPr lang="ru-RU" b="1" dirty="0" smtClean="0">
                <a:latin typeface="Times New Roman" panose="02020603050405020304" pitchFamily="18" charset="0"/>
                <a:cs typeface="Times New Roman" panose="02020603050405020304" pitchFamily="18" charset="0"/>
              </a:rPr>
              <a:t>внимательность</a:t>
            </a:r>
            <a:endParaRPr lang="ru-RU" b="1"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Для развития памяти и внимания </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нужно научить </a:t>
            </a:r>
            <a:r>
              <a:rPr lang="ru-RU" sz="1600" dirty="0" smtClean="0">
                <a:latin typeface="Times New Roman" panose="02020603050405020304" pitchFamily="18" charset="0"/>
                <a:cs typeface="Times New Roman" panose="02020603050405020304" pitchFamily="18" charset="0"/>
              </a:rPr>
              <a:t>подмечать </a:t>
            </a:r>
            <a:r>
              <a:rPr lang="ru-RU" sz="1600" dirty="0" smtClean="0">
                <a:latin typeface="Times New Roman" panose="02020603050405020304" pitchFamily="18" charset="0"/>
                <a:cs typeface="Times New Roman" panose="02020603050405020304" pitchFamily="18" charset="0"/>
              </a:rPr>
              <a:t>детали.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Время </a:t>
            </a:r>
            <a:r>
              <a:rPr lang="ru-RU" sz="1600" dirty="0" smtClean="0">
                <a:latin typeface="Times New Roman" panose="02020603050405020304" pitchFamily="18" charset="0"/>
                <a:cs typeface="Times New Roman" panose="02020603050405020304" pitchFamily="18" charset="0"/>
              </a:rPr>
              <a:t>проведения 5-10 минут. Выполняется вне льда, участвует вся команда по очереди.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Попросите </a:t>
            </a:r>
            <a:r>
              <a:rPr lang="ru-RU" sz="1600" dirty="0" smtClean="0">
                <a:latin typeface="Times New Roman" panose="02020603050405020304" pitchFamily="18" charset="0"/>
                <a:cs typeface="Times New Roman" panose="02020603050405020304" pitchFamily="18" charset="0"/>
              </a:rPr>
              <a:t>закрыть </a:t>
            </a:r>
            <a:r>
              <a:rPr lang="ru-RU" sz="1600" dirty="0">
                <a:latin typeface="Times New Roman" panose="02020603050405020304" pitchFamily="18" charset="0"/>
                <a:cs typeface="Times New Roman" panose="02020603050405020304" pitchFamily="18" charset="0"/>
              </a:rPr>
              <a:t>глаза и перечислить всё, что находится в комнате</a:t>
            </a:r>
            <a:r>
              <a:rPr lang="ru-RU" sz="1600" dirty="0" smtClean="0">
                <a:latin typeface="Times New Roman" panose="02020603050405020304" pitchFamily="18" charset="0"/>
                <a:cs typeface="Times New Roman" panose="02020603050405020304" pitchFamily="18" charset="0"/>
              </a:rPr>
              <a:t>, раздевалке </a:t>
            </a:r>
            <a:r>
              <a:rPr lang="ru-RU" sz="1600" dirty="0">
                <a:latin typeface="Times New Roman" panose="02020603050405020304" pitchFamily="18" charset="0"/>
                <a:cs typeface="Times New Roman" panose="02020603050405020304" pitchFamily="18" charset="0"/>
              </a:rPr>
              <a:t>— расположение мебели, элементы декора, </a:t>
            </a:r>
            <a:r>
              <a:rPr lang="ru-RU" sz="1600" dirty="0" smtClean="0">
                <a:latin typeface="Times New Roman" panose="02020603050405020304" pitchFamily="18" charset="0"/>
                <a:cs typeface="Times New Roman" panose="02020603050405020304" pitchFamily="18" charset="0"/>
              </a:rPr>
              <a:t>оттенок ковра</a:t>
            </a:r>
            <a:r>
              <a:rPr lang="ru-RU" sz="1600" dirty="0">
                <a:latin typeface="Times New Roman" panose="02020603050405020304" pitchFamily="18" charset="0"/>
                <a:cs typeface="Times New Roman" panose="02020603050405020304" pitchFamily="18" charset="0"/>
              </a:rPr>
              <a:t>. Спросите, какой цвет волос или глаз был у </a:t>
            </a:r>
            <a:r>
              <a:rPr lang="ru-RU" sz="1600" dirty="0" smtClean="0">
                <a:latin typeface="Times New Roman" panose="02020603050405020304" pitchFamily="18" charset="0"/>
                <a:cs typeface="Times New Roman" panose="02020603050405020304" pitchFamily="18" charset="0"/>
              </a:rPr>
              <a:t>проводящего, </a:t>
            </a:r>
            <a:r>
              <a:rPr lang="ru-RU" sz="1600" dirty="0" smtClean="0">
                <a:latin typeface="Times New Roman" panose="02020603050405020304" pitchFamily="18" charset="0"/>
                <a:cs typeface="Times New Roman" panose="02020603050405020304" pitchFamily="18" charset="0"/>
              </a:rPr>
              <a:t>партнера по команде. </a:t>
            </a:r>
            <a:r>
              <a:rPr lang="ru-RU" sz="1600" dirty="0">
                <a:latin typeface="Times New Roman" panose="02020603050405020304" pitchFamily="18" charset="0"/>
                <a:cs typeface="Times New Roman" panose="02020603050405020304" pitchFamily="18" charset="0"/>
              </a:rPr>
              <a:t>Или сколько раз по дороге в магазин встретилась кошка. Наблюдательность — это ещё и крутой социальный навык. </a:t>
            </a:r>
            <a:endParaRPr lang="ru-RU"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097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a:extLst>
              <a:ext uri="{FF2B5EF4-FFF2-40B4-BE49-F238E27FC236}">
                <a16:creationId xmlns="" xmlns:a16="http://schemas.microsoft.com/office/drawing/2014/main" id="{09DC6C85-D93C-4919-B8E6-790F607FB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380"/>
            <a:ext cx="12191999" cy="6894760"/>
          </a:xfrm>
          <a:prstGeom prst="rect">
            <a:avLst/>
          </a:prstGeom>
        </p:spPr>
      </p:pic>
      <p:pic>
        <p:nvPicPr>
          <p:cNvPr id="37" name="Рисунок 36">
            <a:extLst>
              <a:ext uri="{FF2B5EF4-FFF2-40B4-BE49-F238E27FC236}">
                <a16:creationId xmlns="" xmlns:a16="http://schemas.microsoft.com/office/drawing/2014/main" id="{29E62030-2C5E-42B9-BC2A-EFE6D885E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913" y="189816"/>
            <a:ext cx="388367" cy="636242"/>
          </a:xfrm>
          <a:prstGeom prst="rect">
            <a:avLst/>
          </a:prstGeom>
        </p:spPr>
      </p:pic>
      <p:sp>
        <p:nvSpPr>
          <p:cNvPr id="4" name="Rectangle 1"/>
          <p:cNvSpPr>
            <a:spLocks noChangeArrowheads="1"/>
          </p:cNvSpPr>
          <p:nvPr/>
        </p:nvSpPr>
        <p:spPr bwMode="auto">
          <a:xfrm>
            <a:off x="481264" y="458816"/>
            <a:ext cx="106238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effectLst/>
            </a:endParaRPr>
          </a:p>
        </p:txBody>
      </p:sp>
      <p:sp>
        <p:nvSpPr>
          <p:cNvPr id="5" name="Прямоугольник 4"/>
          <p:cNvSpPr/>
          <p:nvPr/>
        </p:nvSpPr>
        <p:spPr>
          <a:xfrm>
            <a:off x="-1" y="828148"/>
            <a:ext cx="12191998" cy="5632311"/>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Развитие </a:t>
            </a:r>
            <a:r>
              <a:rPr lang="ru-RU" b="1" dirty="0" smtClean="0">
                <a:latin typeface="Times New Roman" panose="02020603050405020304" pitchFamily="18" charset="0"/>
                <a:cs typeface="Times New Roman" panose="02020603050405020304" pitchFamily="18" charset="0"/>
              </a:rPr>
              <a:t>мотивации</a:t>
            </a:r>
          </a:p>
          <a:p>
            <a:pPr algn="ctr"/>
            <a:endParaRPr lang="ru-RU" b="1"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Помощь взрослому – «Помоги мне». </a:t>
            </a:r>
          </a:p>
          <a:p>
            <a:r>
              <a:rPr lang="ru-RU" dirty="0">
                <a:latin typeface="Times New Roman" panose="02020603050405020304" pitchFamily="18" charset="0"/>
                <a:cs typeface="Times New Roman" panose="02020603050405020304" pitchFamily="18" charset="0"/>
              </a:rPr>
              <a:t>Время проведения 5-10 минут. Выполняется как на льду, так и вне льда.</a:t>
            </a:r>
          </a:p>
          <a:p>
            <a:pPr algn="just"/>
            <a:r>
              <a:rPr lang="ru-RU" dirty="0">
                <a:latin typeface="Times New Roman" panose="02020603050405020304" pitchFamily="18" charset="0"/>
                <a:cs typeface="Times New Roman" panose="02020603050405020304" pitchFamily="18" charset="0"/>
              </a:rPr>
              <a:t>Здесь мотивом является общение со взрослым, возможность получить одобрение, а также интерес к совместным делам, которые можно выполнять вместе. Например, помочь собрать инвентарь после или помочь во время учебно-тренировочного занятия. Интересуемся, как они могут помочь. Каждому участнику дается посильное задание. </a:t>
            </a:r>
          </a:p>
          <a:p>
            <a:r>
              <a:rPr lang="ru-RU" dirty="0">
                <a:latin typeface="Times New Roman" panose="02020603050405020304" pitchFamily="18" charset="0"/>
                <a:cs typeface="Times New Roman" panose="02020603050405020304" pitchFamily="18" charset="0"/>
              </a:rPr>
              <a:t>В конце подчеркиваем, что результат был достигнут путём совместных </a:t>
            </a:r>
            <a:r>
              <a:rPr lang="ru-RU" dirty="0" smtClean="0">
                <a:latin typeface="Times New Roman" panose="02020603050405020304" pitchFamily="18" charset="0"/>
                <a:cs typeface="Times New Roman" panose="02020603050405020304" pitchFamily="18" charset="0"/>
              </a:rPr>
              <a:t>усилий и </a:t>
            </a:r>
            <a:r>
              <a:rPr lang="ru-RU" dirty="0">
                <a:latin typeface="Times New Roman" panose="02020603050405020304" pitchFamily="18" charset="0"/>
                <a:cs typeface="Times New Roman" panose="02020603050405020304" pitchFamily="18" charset="0"/>
              </a:rPr>
              <a:t>к нему пришли все вместе.</a:t>
            </a:r>
          </a:p>
          <a:p>
            <a:pPr algn="ctr"/>
            <a:endParaRPr lang="ru-RU" b="1" dirty="0" smtClean="0">
              <a:latin typeface="Times New Roman" panose="02020603050405020304" pitchFamily="18" charset="0"/>
              <a:cs typeface="Times New Roman" panose="02020603050405020304" pitchFamily="18" charset="0"/>
            </a:endParaRPr>
          </a:p>
          <a:p>
            <a:pPr algn="ctr"/>
            <a:endParaRPr lang="ru-RU" b="1" dirty="0">
              <a:latin typeface="Times New Roman" panose="02020603050405020304" pitchFamily="18" charset="0"/>
              <a:cs typeface="Times New Roman" panose="02020603050405020304" pitchFamily="18" charset="0"/>
            </a:endParaRPr>
          </a:p>
          <a:p>
            <a:pPr algn="ctr"/>
            <a:r>
              <a:rPr lang="ru-RU" b="1" dirty="0" smtClean="0">
                <a:latin typeface="Times New Roman" panose="02020603050405020304" pitchFamily="18" charset="0"/>
                <a:cs typeface="Times New Roman" panose="02020603050405020304" pitchFamily="18" charset="0"/>
              </a:rPr>
              <a:t>Развитие </a:t>
            </a:r>
            <a:r>
              <a:rPr lang="ru-RU" b="1" dirty="0" err="1" smtClean="0">
                <a:latin typeface="Times New Roman" panose="02020603050405020304" pitchFamily="18" charset="0"/>
                <a:cs typeface="Times New Roman" panose="02020603050405020304" pitchFamily="18" charset="0"/>
              </a:rPr>
              <a:t>саморегуляции</a:t>
            </a:r>
            <a:endParaRPr lang="ru-RU" b="1" dirty="0" smtClean="0">
              <a:latin typeface="Times New Roman" panose="02020603050405020304" pitchFamily="18" charset="0"/>
              <a:cs typeface="Times New Roman" panose="02020603050405020304" pitchFamily="18" charset="0"/>
            </a:endParaRPr>
          </a:p>
          <a:p>
            <a:pPr algn="ct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«Врасти в землю</a:t>
            </a:r>
            <a:r>
              <a:rPr lang="ru-RU" b="1"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Время проведения 5 минут. </a:t>
            </a:r>
          </a:p>
          <a:p>
            <a:r>
              <a:rPr lang="ru-RU" dirty="0" smtClean="0">
                <a:latin typeface="Times New Roman" panose="02020603050405020304" pitchFamily="18" charset="0"/>
                <a:cs typeface="Times New Roman" panose="02020603050405020304" pitchFamily="18" charset="0"/>
              </a:rPr>
              <a:t>Выполняется как на льду, так и вне льда. </a:t>
            </a:r>
          </a:p>
          <a:p>
            <a:r>
              <a:rPr lang="ru-RU" dirty="0" smtClean="0">
                <a:latin typeface="Times New Roman" panose="02020603050405020304" pitchFamily="18" charset="0"/>
                <a:cs typeface="Times New Roman" panose="02020603050405020304" pitchFamily="18" charset="0"/>
              </a:rPr>
              <a:t>Участвует вся команда. Рекомендуется упражнение проводить в конце </a:t>
            </a:r>
            <a:r>
              <a:rPr lang="ru-RU" dirty="0" smtClean="0">
                <a:latin typeface="Times New Roman" panose="02020603050405020304" pitchFamily="18" charset="0"/>
                <a:cs typeface="Times New Roman" panose="02020603050405020304" pitchFamily="18" charset="0"/>
              </a:rPr>
              <a:t>учебно-тренировочного занятия.</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Попробуй сильно-сильно надавить стопами на </a:t>
            </a:r>
            <a:r>
              <a:rPr lang="ru-RU" dirty="0" smtClean="0">
                <a:latin typeface="Times New Roman" panose="02020603050405020304" pitchFamily="18" charset="0"/>
                <a:cs typeface="Times New Roman" panose="02020603050405020304" pitchFamily="18" charset="0"/>
              </a:rPr>
              <a:t>пол (лед), </a:t>
            </a:r>
            <a:r>
              <a:rPr lang="ru-RU" dirty="0">
                <a:latin typeface="Times New Roman" panose="02020603050405020304" pitchFamily="18" charset="0"/>
                <a:cs typeface="Times New Roman" panose="02020603050405020304" pitchFamily="18" charset="0"/>
              </a:rPr>
              <a:t>руки прижми к туловищу, сожми зубы, напряги шею и </a:t>
            </a:r>
            <a:r>
              <a:rPr lang="ru-RU" dirty="0" smtClean="0">
                <a:latin typeface="Times New Roman" panose="02020603050405020304" pitchFamily="18" charset="0"/>
                <a:cs typeface="Times New Roman" panose="02020603050405020304" pitchFamily="18" charset="0"/>
              </a:rPr>
              <a:t>спину. </a:t>
            </a:r>
          </a:p>
          <a:p>
            <a:r>
              <a:rPr lang="ru-RU" dirty="0" smtClean="0">
                <a:latin typeface="Times New Roman" panose="02020603050405020304" pitchFamily="18" charset="0"/>
                <a:cs typeface="Times New Roman" panose="02020603050405020304" pitchFamily="18" charset="0"/>
              </a:rPr>
              <a:t>Ты </a:t>
            </a:r>
            <a:r>
              <a:rPr lang="ru-RU" dirty="0">
                <a:latin typeface="Times New Roman" panose="02020603050405020304" pitchFamily="18" charset="0"/>
                <a:cs typeface="Times New Roman" panose="02020603050405020304" pitchFamily="18" charset="0"/>
              </a:rPr>
              <a:t>огромное крепкое дерево, у тебя мощные </a:t>
            </a:r>
            <a:r>
              <a:rPr lang="ru-RU" dirty="0" smtClean="0">
                <a:latin typeface="Times New Roman" panose="02020603050405020304" pitchFamily="18" charset="0"/>
                <a:cs typeface="Times New Roman" panose="02020603050405020304" pitchFamily="18" charset="0"/>
              </a:rPr>
              <a:t>корни </a:t>
            </a:r>
            <a:r>
              <a:rPr lang="ru-RU" dirty="0">
                <a:latin typeface="Times New Roman" panose="02020603050405020304" pitchFamily="18" charset="0"/>
                <a:cs typeface="Times New Roman" panose="02020603050405020304" pitchFamily="18" charset="0"/>
              </a:rPr>
              <a:t>и никакие бури тебе не страшны. Это поза уверенного человека.</a:t>
            </a:r>
          </a:p>
          <a:p>
            <a:pPr algn="ctr"/>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Проверка дневника спортсмена</a:t>
            </a:r>
            <a:r>
              <a:rPr lang="ru-RU" b="1" dirty="0" smtClean="0">
                <a:latin typeface="Times New Roman" panose="02020603050405020304" pitchFamily="18" charset="0"/>
                <a:cs typeface="Times New Roman" panose="02020603050405020304" pitchFamily="18" charset="0"/>
              </a:rPr>
              <a:t>.</a:t>
            </a:r>
            <a:r>
              <a:rPr lang="ru-RU" b="1"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7696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4365</TotalTime>
  <Words>5183</Words>
  <Application>Microsoft Office PowerPoint</Application>
  <PresentationFormat>Произвольный</PresentationFormat>
  <Paragraphs>1097</Paragraphs>
  <Slides>72</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72</vt:i4>
      </vt:variant>
    </vt:vector>
  </HeadingPairs>
  <TitlesOfParts>
    <vt:vector size="7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Martynenko</cp:lastModifiedBy>
  <cp:revision>209</cp:revision>
  <dcterms:created xsi:type="dcterms:W3CDTF">2021-06-15T07:48:59Z</dcterms:created>
  <dcterms:modified xsi:type="dcterms:W3CDTF">2022-12-03T17:59:32Z</dcterms:modified>
</cp:coreProperties>
</file>